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97" r:id="rId2"/>
    <p:sldId id="277" r:id="rId3"/>
    <p:sldId id="258" r:id="rId4"/>
    <p:sldId id="298" r:id="rId5"/>
    <p:sldId id="299" r:id="rId6"/>
    <p:sldId id="300" r:id="rId7"/>
    <p:sldId id="304" r:id="rId8"/>
    <p:sldId id="302" r:id="rId9"/>
    <p:sldId id="303" r:id="rId10"/>
    <p:sldId id="276" r:id="rId11"/>
    <p:sldId id="273" r:id="rId12"/>
  </p:sldIdLst>
  <p:sldSz cx="9144000" cy="5143500" type="screen16x9"/>
  <p:notesSz cx="6858000" cy="9144000"/>
  <p:embeddedFontLst>
    <p:embeddedFont>
      <p:font typeface="Advent Pro SemiBold" panose="020B0604020202020204" charset="0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ira Sans Condensed Medium" panose="020B0604020202020204" charset="0"/>
      <p:regular r:id="rId20"/>
      <p:bold r:id="rId21"/>
      <p:italic r:id="rId22"/>
      <p:boldItalic r:id="rId23"/>
    </p:embeddedFont>
    <p:embeddedFont>
      <p:font typeface="Fira Sans Extra Condensed Medium" panose="020B0604020202020204" charset="0"/>
      <p:regular r:id="rId24"/>
      <p:bold r:id="rId25"/>
      <p:italic r:id="rId26"/>
      <p:boldItalic r:id="rId27"/>
    </p:embeddedFont>
    <p:embeddedFont>
      <p:font typeface="Maven Pro" panose="020B0604020202020204" charset="0"/>
      <p:regular r:id="rId28"/>
      <p:bold r:id="rId29"/>
    </p:embeddedFont>
    <p:embeddedFont>
      <p:font typeface="Quicksand" pitchFamily="2" charset="0"/>
      <p:regular r:id="rId30"/>
      <p:bold r:id="rId31"/>
    </p:embeddedFont>
    <p:embeddedFont>
      <p:font typeface="Share Tech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8C431554-4FCA-40B6-8F85-13F18A4C0E35}">
          <p14:sldIdLst>
            <p14:sldId id="297"/>
          </p14:sldIdLst>
        </p14:section>
        <p14:section name="Captura de Pantalla" id="{8A8E81D8-777B-439B-AF7B-9E8339F14BE5}">
          <p14:sldIdLst>
            <p14:sldId id="277"/>
          </p14:sldIdLst>
        </p14:section>
        <p14:section name="Métricas" id="{0E690338-83BA-4E85-8F6D-B8ABFB43A5B7}">
          <p14:sldIdLst>
            <p14:sldId id="258"/>
            <p14:sldId id="298"/>
            <p14:sldId id="299"/>
            <p14:sldId id="300"/>
            <p14:sldId id="304"/>
          </p14:sldIdLst>
        </p14:section>
        <p14:section name="Tamaño de página" id="{5B8D6076-5B42-4E94-A700-2C1F17EB4F48}">
          <p14:sldIdLst>
            <p14:sldId id="302"/>
            <p14:sldId id="303"/>
          </p14:sldIdLst>
        </p14:section>
        <p14:section name="Lighthouse" id="{D2D0ABFA-6CE1-4A66-8442-1A8383DBB958}">
          <p14:sldIdLst>
            <p14:sldId id="276"/>
          </p14:sldIdLst>
        </p14:section>
        <p14:section name="Acciones aplicadas" id="{ABA8CC55-0DD2-4B56-BCD9-0A734BA22A02}">
          <p14:sldIdLst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EC74"/>
    <a:srgbClr val="00CFCC"/>
    <a:srgbClr val="000000"/>
    <a:srgbClr val="FFD6E1"/>
    <a:srgbClr val="D990A5"/>
    <a:srgbClr val="002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BED7B9-083E-483E-98FD-C373EEF70A29}">
  <a:tblStyle styleId="{E6BED7B9-083E-483E-98FD-C373EEF70A2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7" autoAdjust="0"/>
  </p:normalViewPr>
  <p:slideViewPr>
    <p:cSldViewPr snapToGrid="0">
      <p:cViewPr varScale="1">
        <p:scale>
          <a:sx n="149" d="100"/>
          <a:sy n="149" d="100"/>
        </p:scale>
        <p:origin x="50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gif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1611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6579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7828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832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5489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3797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4146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19175" y="2233519"/>
            <a:ext cx="6680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cxnSp>
        <p:nvCxnSpPr>
          <p:cNvPr id="11" name="Google Shape;11;p2"/>
          <p:cNvCxnSpPr>
            <a:stCxn id="12" idx="4"/>
          </p:cNvCxnSpPr>
          <p:nvPr/>
        </p:nvCxnSpPr>
        <p:spPr>
          <a:xfrm>
            <a:off x="939750" y="2832475"/>
            <a:ext cx="0" cy="2310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845250" y="2643475"/>
            <a:ext cx="189000" cy="1890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9134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5" r:id="rId3"/>
    <p:sldLayoutId id="2147483659" r:id="rId4"/>
    <p:sldLayoutId id="2147483660" r:id="rId5"/>
    <p:sldLayoutId id="2147483661" r:id="rId6"/>
    <p:sldLayoutId id="2147483667" r:id="rId7"/>
    <p:sldLayoutId id="2147483668" r:id="rId8"/>
    <p:sldLayoutId id="2147483672" r:id="rId9"/>
    <p:sldLayoutId id="214748367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he-WebOn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434;p25">
            <a:extLst>
              <a:ext uri="{FF2B5EF4-FFF2-40B4-BE49-F238E27FC236}">
                <a16:creationId xmlns:a16="http://schemas.microsoft.com/office/drawing/2014/main" id="{A6F0BF49-7188-495C-8467-68C2E663EC54}"/>
              </a:ext>
            </a:extLst>
          </p:cNvPr>
          <p:cNvSpPr txBox="1">
            <a:spLocks/>
          </p:cNvSpPr>
          <p:nvPr/>
        </p:nvSpPr>
        <p:spPr>
          <a:xfrm>
            <a:off x="2219819" y="2571750"/>
            <a:ext cx="470435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lt1"/>
              </a:buClr>
              <a:buSzPts val="2800"/>
              <a:buFont typeface="Maven Pro"/>
              <a:buNone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  <a:latin typeface="Maven Pro" panose="020B0604020202020204" charset="0"/>
                <a:sym typeface="Share Tech"/>
              </a:rPr>
              <a:t>Segunda </a:t>
            </a:r>
            <a:r>
              <a:rPr lang="en-US" dirty="0" err="1">
                <a:solidFill>
                  <a:schemeClr val="accent2"/>
                </a:solidFill>
                <a:latin typeface="Maven Pro" panose="020B0604020202020204" charset="0"/>
                <a:sym typeface="Share Tech"/>
              </a:rPr>
              <a:t>Entrega</a:t>
            </a:r>
            <a:r>
              <a:rPr lang="en-US" dirty="0">
                <a:solidFill>
                  <a:schemeClr val="accent2"/>
                </a:solidFill>
                <a:latin typeface="Maven Pro" panose="020B0604020202020204" charset="0"/>
                <a:sym typeface="Share Tech"/>
              </a:rPr>
              <a:t>: </a:t>
            </a:r>
            <a:r>
              <a:rPr lang="en-US" dirty="0" err="1"/>
              <a:t>Nuevas</a:t>
            </a:r>
            <a:r>
              <a:rPr lang="en-US" dirty="0"/>
              <a:t> </a:t>
            </a:r>
            <a:r>
              <a:rPr lang="en-US" dirty="0" err="1"/>
              <a:t>características</a:t>
            </a:r>
            <a:r>
              <a:rPr lang="en-US" dirty="0"/>
              <a:t> + </a:t>
            </a:r>
            <a:r>
              <a:rPr lang="en-US" dirty="0" err="1"/>
              <a:t>Optimización</a:t>
            </a:r>
            <a:r>
              <a:rPr lang="en-US" dirty="0"/>
              <a:t> del </a:t>
            </a:r>
            <a:r>
              <a:rPr lang="en-US" dirty="0" err="1"/>
              <a:t>lado</a:t>
            </a:r>
            <a:r>
              <a:rPr lang="en-US" dirty="0"/>
              <a:t> del </a:t>
            </a:r>
            <a:r>
              <a:rPr lang="en-US" dirty="0" err="1"/>
              <a:t>cliente</a:t>
            </a:r>
            <a:endParaRPr lang="en-US" dirty="0"/>
          </a:p>
        </p:txBody>
      </p:sp>
      <p:sp>
        <p:nvSpPr>
          <p:cNvPr id="6" name="Google Shape;435;p25">
            <a:extLst>
              <a:ext uri="{FF2B5EF4-FFF2-40B4-BE49-F238E27FC236}">
                <a16:creationId xmlns:a16="http://schemas.microsoft.com/office/drawing/2014/main" id="{642EBB26-97BC-4242-9CB2-7360A63B5863}"/>
              </a:ext>
            </a:extLst>
          </p:cNvPr>
          <p:cNvSpPr txBox="1">
            <a:spLocks/>
          </p:cNvSpPr>
          <p:nvPr/>
        </p:nvSpPr>
        <p:spPr>
          <a:xfrm>
            <a:off x="1622706" y="1636598"/>
            <a:ext cx="5898587" cy="10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ctr"/>
            <a:r>
              <a:rPr lang="es-MX" sz="7200" dirty="0"/>
              <a:t>RSS </a:t>
            </a:r>
            <a:r>
              <a:rPr lang="es-MX" sz="7200" dirty="0">
                <a:solidFill>
                  <a:schemeClr val="accent2"/>
                </a:solidFill>
              </a:rPr>
              <a:t>NEWS</a:t>
            </a:r>
            <a:r>
              <a:rPr lang="es-MX" sz="7200" dirty="0"/>
              <a:t> FEED</a:t>
            </a:r>
          </a:p>
        </p:txBody>
      </p:sp>
      <p:pic>
        <p:nvPicPr>
          <p:cNvPr id="1026" name="Picture 2">
            <a:hlinkClick r:id="rId3"/>
            <a:extLst>
              <a:ext uri="{FF2B5EF4-FFF2-40B4-BE49-F238E27FC236}">
                <a16:creationId xmlns:a16="http://schemas.microsoft.com/office/drawing/2014/main" id="{9F0A8865-8088-46B5-A60E-3C0FCD9A59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clrChange>
              <a:clrFrom>
                <a:srgbClr val="25166B"/>
              </a:clrFrom>
              <a:clrTo>
                <a:srgbClr val="25166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662531" y="64435"/>
            <a:ext cx="1481469" cy="472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1104DD23-4A13-4B0D-A646-4D2CCF78DBA1}"/>
              </a:ext>
            </a:extLst>
          </p:cNvPr>
          <p:cNvSpPr txBox="1"/>
          <p:nvPr/>
        </p:nvSpPr>
        <p:spPr>
          <a:xfrm>
            <a:off x="901700" y="4814907"/>
            <a:ext cx="2311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  <a:alpha val="60000"/>
                  </a:schemeClr>
                </a:solidFill>
                <a:latin typeface="Maven Pro" panose="020B0604020202020204" charset="0"/>
                <a:sym typeface="Share Tech"/>
              </a:rPr>
              <a:t>Jorge Arturo Aguilar Solís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44E937B-7A02-4E0B-BA1C-44F1E94E6AD4}"/>
              </a:ext>
            </a:extLst>
          </p:cNvPr>
          <p:cNvSpPr txBox="1"/>
          <p:nvPr/>
        </p:nvSpPr>
        <p:spPr>
          <a:xfrm>
            <a:off x="3575049" y="4814907"/>
            <a:ext cx="26262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  <a:alpha val="60000"/>
                  </a:schemeClr>
                </a:solidFill>
                <a:latin typeface="Maven Pro" panose="020B0604020202020204" charset="0"/>
                <a:sym typeface="Share Tech"/>
              </a:rPr>
              <a:t>Víctor Manuel Lavalle </a:t>
            </a:r>
            <a:r>
              <a:rPr lang="en-US" dirty="0" err="1">
                <a:solidFill>
                  <a:schemeClr val="bg1">
                    <a:lumMod val="85000"/>
                    <a:alpha val="60000"/>
                  </a:schemeClr>
                </a:solidFill>
                <a:latin typeface="Maven Pro" panose="020B0604020202020204" charset="0"/>
                <a:sym typeface="Share Tech"/>
              </a:rPr>
              <a:t>Cantón</a:t>
            </a:r>
            <a:endParaRPr lang="en-US" dirty="0">
              <a:solidFill>
                <a:schemeClr val="bg1">
                  <a:lumMod val="85000"/>
                  <a:alpha val="60000"/>
                </a:schemeClr>
              </a:solidFill>
              <a:latin typeface="Maven Pro" panose="020B0604020202020204" charset="0"/>
              <a:sym typeface="Share Tech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86126F0-08D1-48AF-93C1-D1985817000D}"/>
              </a:ext>
            </a:extLst>
          </p:cNvPr>
          <p:cNvSpPr txBox="1"/>
          <p:nvPr/>
        </p:nvSpPr>
        <p:spPr>
          <a:xfrm>
            <a:off x="6563221" y="4814908"/>
            <a:ext cx="26262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  <a:alpha val="60000"/>
                  </a:schemeClr>
                </a:solidFill>
                <a:latin typeface="Maven Pro" panose="020B0604020202020204" charset="0"/>
                <a:sym typeface="Share Tech"/>
              </a:rPr>
              <a:t>Eberth Francisco Mezeta Xool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 DE LIGHTHOUSE</a:t>
            </a:r>
            <a:endParaRPr sz="3000" dirty="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1390564" y="2833952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ANTES</a:t>
            </a:r>
            <a:endParaRPr dirty="0"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1438792" y="3695616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 rot="2198557">
              <a:off x="3071438" y="2426774"/>
              <a:ext cx="26474" cy="263374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288074" y="3690355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0" name="Google Shape;1300;p45"/>
            <p:cNvSpPr/>
            <p:nvPr/>
          </p:nvSpPr>
          <p:spPr>
            <a:xfrm rot="675568">
              <a:off x="4137755" y="25110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82" name="Imagen 81">
            <a:extLst>
              <a:ext uri="{FF2B5EF4-FFF2-40B4-BE49-F238E27FC236}">
                <a16:creationId xmlns:a16="http://schemas.microsoft.com/office/drawing/2014/main" id="{4147C525-D45D-4E5A-8270-C70BDCF03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072" y="1680475"/>
            <a:ext cx="3658183" cy="13131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9" name="Google Shape;1255;p45">
            <a:extLst>
              <a:ext uri="{FF2B5EF4-FFF2-40B4-BE49-F238E27FC236}">
                <a16:creationId xmlns:a16="http://schemas.microsoft.com/office/drawing/2014/main" id="{50A618AD-3049-4006-8132-AF80E25780CC}"/>
              </a:ext>
            </a:extLst>
          </p:cNvPr>
          <p:cNvSpPr txBox="1">
            <a:spLocks/>
          </p:cNvSpPr>
          <p:nvPr/>
        </p:nvSpPr>
        <p:spPr>
          <a:xfrm>
            <a:off x="6159368" y="283145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s-MX" dirty="0"/>
              <a:t>DESPUÉS</a:t>
            </a:r>
          </a:p>
        </p:txBody>
      </p:sp>
      <p:pic>
        <p:nvPicPr>
          <p:cNvPr id="90" name="Imagen 89">
            <a:extLst>
              <a:ext uri="{FF2B5EF4-FFF2-40B4-BE49-F238E27FC236}">
                <a16:creationId xmlns:a16="http://schemas.microsoft.com/office/drawing/2014/main" id="{FA5E88EE-DDF6-469F-89B7-77E151F91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6074" y="1686391"/>
            <a:ext cx="3764164" cy="13452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231198" y="601176"/>
            <a:ext cx="564282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ACCIONES APLICADAS DE OPTIMIZACIÓN</a:t>
            </a:r>
            <a:endParaRPr dirty="0"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882412" y="184548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Minificación de HTML</a:t>
            </a:r>
            <a:endParaRPr dirty="0"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325611" y="184548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Minificación de CSS</a:t>
            </a:r>
            <a:endParaRPr dirty="0"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3595880" y="1843815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Minificación de Javascript</a:t>
            </a:r>
            <a:endParaRPr dirty="0"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951164" y="3718224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Compresión de imágenes </a:t>
            </a:r>
            <a:endParaRPr dirty="0"/>
          </a:p>
        </p:txBody>
      </p:sp>
      <p:sp>
        <p:nvSpPr>
          <p:cNvPr id="1177" name="Google Shape;1177;p42"/>
          <p:cNvSpPr/>
          <p:nvPr/>
        </p:nvSpPr>
        <p:spPr>
          <a:xfrm>
            <a:off x="1774912" y="320701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510250" y="320701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253211" y="320701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0" name="Google Shape;1180;p42"/>
          <p:cNvSpPr/>
          <p:nvPr/>
        </p:nvSpPr>
        <p:spPr>
          <a:xfrm>
            <a:off x="1774912" y="136497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510250" y="136497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2" name="Google Shape;1182;p42"/>
          <p:cNvSpPr/>
          <p:nvPr/>
        </p:nvSpPr>
        <p:spPr>
          <a:xfrm>
            <a:off x="7253211" y="136497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4" name="Google Shape;1174;p42">
            <a:extLst>
              <a:ext uri="{FF2B5EF4-FFF2-40B4-BE49-F238E27FC236}">
                <a16:creationId xmlns:a16="http://schemas.microsoft.com/office/drawing/2014/main" id="{0F86B820-745E-4E84-B39F-AD0A6044761D}"/>
              </a:ext>
            </a:extLst>
          </p:cNvPr>
          <p:cNvSpPr txBox="1">
            <a:spLocks/>
          </p:cNvSpPr>
          <p:nvPr/>
        </p:nvSpPr>
        <p:spPr>
          <a:xfrm>
            <a:off x="6453103" y="3717428"/>
            <a:ext cx="20706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s-MX" dirty="0"/>
              <a:t>Quitar código CSS </a:t>
            </a:r>
            <a:r>
              <a:rPr lang="es-MX" dirty="0" err="1"/>
              <a:t>reduntante</a:t>
            </a:r>
            <a:r>
              <a:rPr lang="es-MX" dirty="0"/>
              <a:t> y sin usar</a:t>
            </a:r>
          </a:p>
        </p:txBody>
      </p:sp>
      <p:grpSp>
        <p:nvGrpSpPr>
          <p:cNvPr id="85" name="Google Shape;10050;p58">
            <a:extLst>
              <a:ext uri="{FF2B5EF4-FFF2-40B4-BE49-F238E27FC236}">
                <a16:creationId xmlns:a16="http://schemas.microsoft.com/office/drawing/2014/main" id="{95C8A19C-BC52-4DD0-A3C3-7BB0AF3D0EB3}"/>
              </a:ext>
            </a:extLst>
          </p:cNvPr>
          <p:cNvGrpSpPr/>
          <p:nvPr/>
        </p:nvGrpSpPr>
        <p:grpSpPr>
          <a:xfrm>
            <a:off x="1857866" y="1468328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86" name="Google Shape;10051;p58">
              <a:extLst>
                <a:ext uri="{FF2B5EF4-FFF2-40B4-BE49-F238E27FC236}">
                  <a16:creationId xmlns:a16="http://schemas.microsoft.com/office/drawing/2014/main" id="{CE61C039-1DD7-4EC0-AD54-F91A58AF790F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052;p58">
              <a:extLst>
                <a:ext uri="{FF2B5EF4-FFF2-40B4-BE49-F238E27FC236}">
                  <a16:creationId xmlns:a16="http://schemas.microsoft.com/office/drawing/2014/main" id="{298626DD-1AEC-4540-B34C-15B2A6DB0017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10050;p58">
            <a:extLst>
              <a:ext uri="{FF2B5EF4-FFF2-40B4-BE49-F238E27FC236}">
                <a16:creationId xmlns:a16="http://schemas.microsoft.com/office/drawing/2014/main" id="{89C71EFE-7B42-4C66-8C18-BE6BAB12BE16}"/>
              </a:ext>
            </a:extLst>
          </p:cNvPr>
          <p:cNvGrpSpPr/>
          <p:nvPr/>
        </p:nvGrpSpPr>
        <p:grpSpPr>
          <a:xfrm>
            <a:off x="4585291" y="1463361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91" name="Google Shape;10051;p58">
              <a:extLst>
                <a:ext uri="{FF2B5EF4-FFF2-40B4-BE49-F238E27FC236}">
                  <a16:creationId xmlns:a16="http://schemas.microsoft.com/office/drawing/2014/main" id="{9AA36012-2528-48A5-BCFA-343984B6FF10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0052;p58">
              <a:extLst>
                <a:ext uri="{FF2B5EF4-FFF2-40B4-BE49-F238E27FC236}">
                  <a16:creationId xmlns:a16="http://schemas.microsoft.com/office/drawing/2014/main" id="{27CBAF81-BEE4-4422-B09C-FC7746A4B826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10050;p58">
            <a:extLst>
              <a:ext uri="{FF2B5EF4-FFF2-40B4-BE49-F238E27FC236}">
                <a16:creationId xmlns:a16="http://schemas.microsoft.com/office/drawing/2014/main" id="{3E854026-D38B-4710-9081-22C445F63FC6}"/>
              </a:ext>
            </a:extLst>
          </p:cNvPr>
          <p:cNvGrpSpPr/>
          <p:nvPr/>
        </p:nvGrpSpPr>
        <p:grpSpPr>
          <a:xfrm>
            <a:off x="7354956" y="1469528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94" name="Google Shape;10051;p58">
              <a:extLst>
                <a:ext uri="{FF2B5EF4-FFF2-40B4-BE49-F238E27FC236}">
                  <a16:creationId xmlns:a16="http://schemas.microsoft.com/office/drawing/2014/main" id="{2BA0E7FE-52D2-48EA-A7DD-410A86785DF6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052;p58">
              <a:extLst>
                <a:ext uri="{FF2B5EF4-FFF2-40B4-BE49-F238E27FC236}">
                  <a16:creationId xmlns:a16="http://schemas.microsoft.com/office/drawing/2014/main" id="{DCD3DEDB-AB32-4A57-A021-B88851936496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10050;p58">
            <a:extLst>
              <a:ext uri="{FF2B5EF4-FFF2-40B4-BE49-F238E27FC236}">
                <a16:creationId xmlns:a16="http://schemas.microsoft.com/office/drawing/2014/main" id="{F886C9FE-EC0C-4D3D-B866-8A3270F7268B}"/>
              </a:ext>
            </a:extLst>
          </p:cNvPr>
          <p:cNvGrpSpPr/>
          <p:nvPr/>
        </p:nvGrpSpPr>
        <p:grpSpPr>
          <a:xfrm>
            <a:off x="1856215" y="3299839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97" name="Google Shape;10051;p58">
              <a:extLst>
                <a:ext uri="{FF2B5EF4-FFF2-40B4-BE49-F238E27FC236}">
                  <a16:creationId xmlns:a16="http://schemas.microsoft.com/office/drawing/2014/main" id="{8EEC1802-7294-401D-BBDA-6C6924DA7A17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0052;p58">
              <a:extLst>
                <a:ext uri="{FF2B5EF4-FFF2-40B4-BE49-F238E27FC236}">
                  <a16:creationId xmlns:a16="http://schemas.microsoft.com/office/drawing/2014/main" id="{98365069-6ACC-4D18-AC1B-20D5148C8014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10050;p58">
            <a:extLst>
              <a:ext uri="{FF2B5EF4-FFF2-40B4-BE49-F238E27FC236}">
                <a16:creationId xmlns:a16="http://schemas.microsoft.com/office/drawing/2014/main" id="{9431C468-B50B-48E5-8334-224B2921C410}"/>
              </a:ext>
            </a:extLst>
          </p:cNvPr>
          <p:cNvGrpSpPr/>
          <p:nvPr/>
        </p:nvGrpSpPr>
        <p:grpSpPr>
          <a:xfrm>
            <a:off x="4585291" y="3288516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100" name="Google Shape;10051;p58">
              <a:extLst>
                <a:ext uri="{FF2B5EF4-FFF2-40B4-BE49-F238E27FC236}">
                  <a16:creationId xmlns:a16="http://schemas.microsoft.com/office/drawing/2014/main" id="{31C1C832-56F2-4ADE-A5CF-C856DB7765A0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052;p58">
              <a:extLst>
                <a:ext uri="{FF2B5EF4-FFF2-40B4-BE49-F238E27FC236}">
                  <a16:creationId xmlns:a16="http://schemas.microsoft.com/office/drawing/2014/main" id="{BB4C4FFC-3736-4CAA-A306-CFB57BAC5583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050;p58">
            <a:extLst>
              <a:ext uri="{FF2B5EF4-FFF2-40B4-BE49-F238E27FC236}">
                <a16:creationId xmlns:a16="http://schemas.microsoft.com/office/drawing/2014/main" id="{CFB13FED-EB7F-43EF-9658-A1B37AFB4CFA}"/>
              </a:ext>
            </a:extLst>
          </p:cNvPr>
          <p:cNvGrpSpPr/>
          <p:nvPr/>
        </p:nvGrpSpPr>
        <p:grpSpPr>
          <a:xfrm>
            <a:off x="7336369" y="3291570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103" name="Google Shape;10051;p58">
              <a:extLst>
                <a:ext uri="{FF2B5EF4-FFF2-40B4-BE49-F238E27FC236}">
                  <a16:creationId xmlns:a16="http://schemas.microsoft.com/office/drawing/2014/main" id="{34E3E1D8-6849-41EC-9C8B-0F321652E227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052;p58">
              <a:extLst>
                <a:ext uri="{FF2B5EF4-FFF2-40B4-BE49-F238E27FC236}">
                  <a16:creationId xmlns:a16="http://schemas.microsoft.com/office/drawing/2014/main" id="{ADB80006-3865-4629-A670-0F54916E4F6B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174;p42">
            <a:extLst>
              <a:ext uri="{FF2B5EF4-FFF2-40B4-BE49-F238E27FC236}">
                <a16:creationId xmlns:a16="http://schemas.microsoft.com/office/drawing/2014/main" id="{89E2FA99-9044-48FD-85C1-469D1AFC6C9F}"/>
              </a:ext>
            </a:extLst>
          </p:cNvPr>
          <p:cNvSpPr txBox="1">
            <a:spLocks/>
          </p:cNvSpPr>
          <p:nvPr/>
        </p:nvSpPr>
        <p:spPr>
          <a:xfrm>
            <a:off x="3289587" y="3643816"/>
            <a:ext cx="2832651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s-MX" dirty="0"/>
              <a:t>Reducir líneas de código del archivo “main.js”, borrando y reordenando funciones, así como quitar varias solicitudes de AJAX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SNEAK PEEK</a:t>
            </a:r>
            <a:endParaRPr dirty="0"/>
          </a:p>
        </p:txBody>
      </p:sp>
      <p:grpSp>
        <p:nvGrpSpPr>
          <p:cNvPr id="38" name="Google Shape;325;p33">
            <a:extLst>
              <a:ext uri="{FF2B5EF4-FFF2-40B4-BE49-F238E27FC236}">
                <a16:creationId xmlns:a16="http://schemas.microsoft.com/office/drawing/2014/main" id="{3CA98DEC-A7DF-43DA-BC4E-81412B860DD1}"/>
              </a:ext>
            </a:extLst>
          </p:cNvPr>
          <p:cNvGrpSpPr/>
          <p:nvPr/>
        </p:nvGrpSpPr>
        <p:grpSpPr>
          <a:xfrm>
            <a:off x="1113183" y="949900"/>
            <a:ext cx="7275443" cy="3781926"/>
            <a:chOff x="3938374" y="1462324"/>
            <a:chExt cx="4542205" cy="2661224"/>
          </a:xfrm>
        </p:grpSpPr>
        <p:sp>
          <p:nvSpPr>
            <p:cNvPr id="39" name="Google Shape;326;p33">
              <a:extLst>
                <a:ext uri="{FF2B5EF4-FFF2-40B4-BE49-F238E27FC236}">
                  <a16:creationId xmlns:a16="http://schemas.microsoft.com/office/drawing/2014/main" id="{AA2ECE82-CED9-4ACB-83E7-C405C1737EAC}"/>
                </a:ext>
              </a:extLst>
            </p:cNvPr>
            <p:cNvSpPr/>
            <p:nvPr/>
          </p:nvSpPr>
          <p:spPr>
            <a:xfrm>
              <a:off x="4309824" y="1462324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rgbClr val="999F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327;p33">
              <a:extLst>
                <a:ext uri="{FF2B5EF4-FFF2-40B4-BE49-F238E27FC236}">
                  <a16:creationId xmlns:a16="http://schemas.microsoft.com/office/drawing/2014/main" id="{73CE8AA4-218C-4389-8447-4B02096C29CD}"/>
                </a:ext>
              </a:extLst>
            </p:cNvPr>
            <p:cNvSpPr/>
            <p:nvPr/>
          </p:nvSpPr>
          <p:spPr>
            <a:xfrm>
              <a:off x="3938374" y="4053515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9F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328;p33">
              <a:extLst>
                <a:ext uri="{FF2B5EF4-FFF2-40B4-BE49-F238E27FC236}">
                  <a16:creationId xmlns:a16="http://schemas.microsoft.com/office/drawing/2014/main" id="{BD9A958D-B273-426C-ABD8-AAEFAE64AF11}"/>
                </a:ext>
              </a:extLst>
            </p:cNvPr>
            <p:cNvSpPr/>
            <p:nvPr/>
          </p:nvSpPr>
          <p:spPr>
            <a:xfrm>
              <a:off x="3938374" y="3997489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E7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329;p33">
              <a:extLst>
                <a:ext uri="{FF2B5EF4-FFF2-40B4-BE49-F238E27FC236}">
                  <a16:creationId xmlns:a16="http://schemas.microsoft.com/office/drawing/2014/main" id="{454A095F-D029-4F41-8BD2-0D95827EBCDB}"/>
                </a:ext>
              </a:extLst>
            </p:cNvPr>
            <p:cNvSpPr/>
            <p:nvPr/>
          </p:nvSpPr>
          <p:spPr>
            <a:xfrm>
              <a:off x="5872718" y="3997489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9C0B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39259DEE-7272-4327-A5E5-83130F85D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397" y="1152939"/>
            <a:ext cx="5640342" cy="31705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2354" y="3312932"/>
            <a:ext cx="1753800" cy="1020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Marca el momento en que se pinta el texto o la imagen más grande.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4221814" y="2502009"/>
            <a:ext cx="167061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SPEED INDEX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194186" y="2756651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FIRST CONTENTFUL PAINT</a:t>
            </a:r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194186" y="3257275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Marca el momento en el que se pinta el primer texto o imagen.</a:t>
            </a:r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854351" y="3250625"/>
            <a:ext cx="2002786" cy="7434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Speed</a:t>
            </a:r>
            <a:r>
              <a:rPr lang="es-MX" dirty="0"/>
              <a:t> </a:t>
            </a:r>
            <a:r>
              <a:rPr lang="es-MX" dirty="0" err="1"/>
              <a:t>Index</a:t>
            </a:r>
            <a:r>
              <a:rPr lang="es-MX" dirty="0"/>
              <a:t> muestra la rapidez con la que se completa visiblemente el contenido de una página.</a:t>
            </a:r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MÉTRICAS</a:t>
            </a:r>
            <a:endParaRPr dirty="0"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2" name="Google Shape;482;p27"/>
          <p:cNvSpPr/>
          <p:nvPr/>
        </p:nvSpPr>
        <p:spPr>
          <a:xfrm>
            <a:off x="4243168" y="1507093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cxnSpLocks/>
            <a:stCxn id="481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cxnSpLocks/>
            <a:stCxn id="482" idx="1"/>
          </p:cNvCxnSpPr>
          <p:nvPr/>
        </p:nvCxnSpPr>
        <p:spPr>
          <a:xfrm>
            <a:off x="4243168" y="1919143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cxnSpLocks/>
            <a:stCxn id="483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474;p27">
            <a:extLst>
              <a:ext uri="{FF2B5EF4-FFF2-40B4-BE49-F238E27FC236}">
                <a16:creationId xmlns:a16="http://schemas.microsoft.com/office/drawing/2014/main" id="{6D32968B-41E6-4EB3-B1AF-30E8CE0A5B6D}"/>
              </a:ext>
            </a:extLst>
          </p:cNvPr>
          <p:cNvSpPr txBox="1">
            <a:spLocks/>
          </p:cNvSpPr>
          <p:nvPr/>
        </p:nvSpPr>
        <p:spPr>
          <a:xfrm>
            <a:off x="6662354" y="2777349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r>
              <a:rPr lang="es-MX" dirty="0"/>
              <a:t>LARGEST CONTENTFUL PAINT</a:t>
            </a:r>
          </a:p>
        </p:txBody>
      </p:sp>
      <p:grpSp>
        <p:nvGrpSpPr>
          <p:cNvPr id="45" name="Google Shape;13702;p64">
            <a:extLst>
              <a:ext uri="{FF2B5EF4-FFF2-40B4-BE49-F238E27FC236}">
                <a16:creationId xmlns:a16="http://schemas.microsoft.com/office/drawing/2014/main" id="{E54E4446-789E-4B2E-9BA6-11315CFDF6F8}"/>
              </a:ext>
            </a:extLst>
          </p:cNvPr>
          <p:cNvGrpSpPr/>
          <p:nvPr/>
        </p:nvGrpSpPr>
        <p:grpSpPr>
          <a:xfrm>
            <a:off x="1417635" y="1784362"/>
            <a:ext cx="433368" cy="423898"/>
            <a:chOff x="2302788" y="1505981"/>
            <a:chExt cx="336188" cy="335425"/>
          </a:xfrm>
          <a:solidFill>
            <a:srgbClr val="002845"/>
          </a:solidFill>
        </p:grpSpPr>
        <p:sp>
          <p:nvSpPr>
            <p:cNvPr id="46" name="Google Shape;13703;p64">
              <a:extLst>
                <a:ext uri="{FF2B5EF4-FFF2-40B4-BE49-F238E27FC236}">
                  <a16:creationId xmlns:a16="http://schemas.microsoft.com/office/drawing/2014/main" id="{E5582F37-DC29-4BBF-AA96-ED5A68F4C4F8}"/>
                </a:ext>
              </a:extLst>
            </p:cNvPr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704;p64">
              <a:extLst>
                <a:ext uri="{FF2B5EF4-FFF2-40B4-BE49-F238E27FC236}">
                  <a16:creationId xmlns:a16="http://schemas.microsoft.com/office/drawing/2014/main" id="{DB2FFA75-E064-479D-9219-78FECC5EDD3B}"/>
                </a:ext>
              </a:extLst>
            </p:cNvPr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705;p64">
              <a:extLst>
                <a:ext uri="{FF2B5EF4-FFF2-40B4-BE49-F238E27FC236}">
                  <a16:creationId xmlns:a16="http://schemas.microsoft.com/office/drawing/2014/main" id="{9E003EB1-A8FC-4248-A6C3-A1286B53159A}"/>
                </a:ext>
              </a:extLst>
            </p:cNvPr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706;p64">
              <a:extLst>
                <a:ext uri="{FF2B5EF4-FFF2-40B4-BE49-F238E27FC236}">
                  <a16:creationId xmlns:a16="http://schemas.microsoft.com/office/drawing/2014/main" id="{BCEA8C17-84A2-4D14-BD3D-DBECC1A7B095}"/>
                </a:ext>
              </a:extLst>
            </p:cNvPr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707;p64">
              <a:extLst>
                <a:ext uri="{FF2B5EF4-FFF2-40B4-BE49-F238E27FC236}">
                  <a16:creationId xmlns:a16="http://schemas.microsoft.com/office/drawing/2014/main" id="{DAB3E300-8907-4D04-BA59-A296CBA75FE4}"/>
                </a:ext>
              </a:extLst>
            </p:cNvPr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708;p64">
              <a:extLst>
                <a:ext uri="{FF2B5EF4-FFF2-40B4-BE49-F238E27FC236}">
                  <a16:creationId xmlns:a16="http://schemas.microsoft.com/office/drawing/2014/main" id="{E3C34120-AAE1-45D5-9A89-4C8E180F046B}"/>
                </a:ext>
              </a:extLst>
            </p:cNvPr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709;p64">
              <a:extLst>
                <a:ext uri="{FF2B5EF4-FFF2-40B4-BE49-F238E27FC236}">
                  <a16:creationId xmlns:a16="http://schemas.microsoft.com/office/drawing/2014/main" id="{6333C75B-7E69-4821-8194-726677078B62}"/>
                </a:ext>
              </a:extLst>
            </p:cNvPr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710;p64">
              <a:extLst>
                <a:ext uri="{FF2B5EF4-FFF2-40B4-BE49-F238E27FC236}">
                  <a16:creationId xmlns:a16="http://schemas.microsoft.com/office/drawing/2014/main" id="{80AFEB59-1726-425A-9660-71F07BE1C9BD}"/>
                </a:ext>
              </a:extLst>
            </p:cNvPr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711;p64">
              <a:extLst>
                <a:ext uri="{FF2B5EF4-FFF2-40B4-BE49-F238E27FC236}">
                  <a16:creationId xmlns:a16="http://schemas.microsoft.com/office/drawing/2014/main" id="{DE3E5DDB-0300-46F0-9EA4-4E4F249EE0DF}"/>
                </a:ext>
              </a:extLst>
            </p:cNvPr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712;p64">
              <a:extLst>
                <a:ext uri="{FF2B5EF4-FFF2-40B4-BE49-F238E27FC236}">
                  <a16:creationId xmlns:a16="http://schemas.microsoft.com/office/drawing/2014/main" id="{2AD81FE0-9D62-45E7-B1B5-E2CFC2CF82CF}"/>
                </a:ext>
              </a:extLst>
            </p:cNvPr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713;p64">
              <a:extLst>
                <a:ext uri="{FF2B5EF4-FFF2-40B4-BE49-F238E27FC236}">
                  <a16:creationId xmlns:a16="http://schemas.microsoft.com/office/drawing/2014/main" id="{9CBD19C9-35E5-4772-BE45-0C0F1AA20C6B}"/>
                </a:ext>
              </a:extLst>
            </p:cNvPr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714;p64">
              <a:extLst>
                <a:ext uri="{FF2B5EF4-FFF2-40B4-BE49-F238E27FC236}">
                  <a16:creationId xmlns:a16="http://schemas.microsoft.com/office/drawing/2014/main" id="{1BEEFE01-93A9-4F1B-A4C6-9C2E4B62F6C0}"/>
                </a:ext>
              </a:extLst>
            </p:cNvPr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715;p64">
              <a:extLst>
                <a:ext uri="{FF2B5EF4-FFF2-40B4-BE49-F238E27FC236}">
                  <a16:creationId xmlns:a16="http://schemas.microsoft.com/office/drawing/2014/main" id="{605621F9-904C-4B69-A41E-3066117576A4}"/>
                </a:ext>
              </a:extLst>
            </p:cNvPr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716;p64">
              <a:extLst>
                <a:ext uri="{FF2B5EF4-FFF2-40B4-BE49-F238E27FC236}">
                  <a16:creationId xmlns:a16="http://schemas.microsoft.com/office/drawing/2014/main" id="{E35A4E4B-671F-4AFC-9A06-D14FC54978E8}"/>
                </a:ext>
              </a:extLst>
            </p:cNvPr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717;p64">
              <a:extLst>
                <a:ext uri="{FF2B5EF4-FFF2-40B4-BE49-F238E27FC236}">
                  <a16:creationId xmlns:a16="http://schemas.microsoft.com/office/drawing/2014/main" id="{411AEF4C-4F2A-4243-A5D2-8C5B046C47E2}"/>
                </a:ext>
              </a:extLst>
            </p:cNvPr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718;p64">
              <a:extLst>
                <a:ext uri="{FF2B5EF4-FFF2-40B4-BE49-F238E27FC236}">
                  <a16:creationId xmlns:a16="http://schemas.microsoft.com/office/drawing/2014/main" id="{BD459FE3-E269-4E1E-8E05-2FD955E0BA06}"/>
                </a:ext>
              </a:extLst>
            </p:cNvPr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719;p64">
              <a:extLst>
                <a:ext uri="{FF2B5EF4-FFF2-40B4-BE49-F238E27FC236}">
                  <a16:creationId xmlns:a16="http://schemas.microsoft.com/office/drawing/2014/main" id="{7FE56B27-3899-4E3D-8E3B-C6569FEBA0B0}"/>
                </a:ext>
              </a:extLst>
            </p:cNvPr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10687;p60">
            <a:extLst>
              <a:ext uri="{FF2B5EF4-FFF2-40B4-BE49-F238E27FC236}">
                <a16:creationId xmlns:a16="http://schemas.microsoft.com/office/drawing/2014/main" id="{8A9FA844-A22D-44B3-B1E8-B68C7F82AFE7}"/>
              </a:ext>
            </a:extLst>
          </p:cNvPr>
          <p:cNvGrpSpPr/>
          <p:nvPr/>
        </p:nvGrpSpPr>
        <p:grpSpPr>
          <a:xfrm>
            <a:off x="6870686" y="1762101"/>
            <a:ext cx="422271" cy="402457"/>
            <a:chOff x="2216956" y="1510503"/>
            <a:chExt cx="318721" cy="345615"/>
          </a:xfrm>
          <a:solidFill>
            <a:srgbClr val="002845"/>
          </a:solidFill>
        </p:grpSpPr>
        <p:sp>
          <p:nvSpPr>
            <p:cNvPr id="64" name="Google Shape;10688;p60">
              <a:extLst>
                <a:ext uri="{FF2B5EF4-FFF2-40B4-BE49-F238E27FC236}">
                  <a16:creationId xmlns:a16="http://schemas.microsoft.com/office/drawing/2014/main" id="{4D50437C-A7C9-4030-B5BF-63E82EB9EF4B}"/>
                </a:ext>
              </a:extLst>
            </p:cNvPr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689;p60">
              <a:extLst>
                <a:ext uri="{FF2B5EF4-FFF2-40B4-BE49-F238E27FC236}">
                  <a16:creationId xmlns:a16="http://schemas.microsoft.com/office/drawing/2014/main" id="{424EEB5E-09C8-49AA-ADB8-CD91DF4B0D03}"/>
                </a:ext>
              </a:extLst>
            </p:cNvPr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690;p60">
              <a:extLst>
                <a:ext uri="{FF2B5EF4-FFF2-40B4-BE49-F238E27FC236}">
                  <a16:creationId xmlns:a16="http://schemas.microsoft.com/office/drawing/2014/main" id="{12E25934-3992-47A7-B6A9-063E099D5F9C}"/>
                </a:ext>
              </a:extLst>
            </p:cNvPr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691;p60">
              <a:extLst>
                <a:ext uri="{FF2B5EF4-FFF2-40B4-BE49-F238E27FC236}">
                  <a16:creationId xmlns:a16="http://schemas.microsoft.com/office/drawing/2014/main" id="{CE767369-D0A0-41CB-B3F0-1884AAFCE328}"/>
                </a:ext>
              </a:extLst>
            </p:cNvPr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692;p60">
              <a:extLst>
                <a:ext uri="{FF2B5EF4-FFF2-40B4-BE49-F238E27FC236}">
                  <a16:creationId xmlns:a16="http://schemas.microsoft.com/office/drawing/2014/main" id="{6E088944-0372-47F9-8CA6-0B5102AB2D12}"/>
                </a:ext>
              </a:extLst>
            </p:cNvPr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11395;p60">
            <a:extLst>
              <a:ext uri="{FF2B5EF4-FFF2-40B4-BE49-F238E27FC236}">
                <a16:creationId xmlns:a16="http://schemas.microsoft.com/office/drawing/2014/main" id="{53786D71-8DD6-4804-B371-6B95DF1D4C6E}"/>
              </a:ext>
            </a:extLst>
          </p:cNvPr>
          <p:cNvGrpSpPr/>
          <p:nvPr/>
        </p:nvGrpSpPr>
        <p:grpSpPr>
          <a:xfrm>
            <a:off x="4405897" y="1706445"/>
            <a:ext cx="499242" cy="487375"/>
            <a:chOff x="4874902" y="3808799"/>
            <a:chExt cx="345615" cy="350835"/>
          </a:xfrm>
          <a:solidFill>
            <a:srgbClr val="002845"/>
          </a:solidFill>
        </p:grpSpPr>
        <p:sp>
          <p:nvSpPr>
            <p:cNvPr id="70" name="Google Shape;11396;p60">
              <a:extLst>
                <a:ext uri="{FF2B5EF4-FFF2-40B4-BE49-F238E27FC236}">
                  <a16:creationId xmlns:a16="http://schemas.microsoft.com/office/drawing/2014/main" id="{494C07F4-EB11-4408-A18F-1D90E3941AAA}"/>
                </a:ext>
              </a:extLst>
            </p:cNvPr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1397;p60">
              <a:extLst>
                <a:ext uri="{FF2B5EF4-FFF2-40B4-BE49-F238E27FC236}">
                  <a16:creationId xmlns:a16="http://schemas.microsoft.com/office/drawing/2014/main" id="{E4E4EA2C-B836-4E23-8A81-C07D8D5B7EDF}"/>
                </a:ext>
              </a:extLst>
            </p:cNvPr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1398;p60">
              <a:extLst>
                <a:ext uri="{FF2B5EF4-FFF2-40B4-BE49-F238E27FC236}">
                  <a16:creationId xmlns:a16="http://schemas.microsoft.com/office/drawing/2014/main" id="{DF0C9007-0332-408F-B4D1-0635B6EFFE47}"/>
                </a:ext>
              </a:extLst>
            </p:cNvPr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1399;p60">
              <a:extLst>
                <a:ext uri="{FF2B5EF4-FFF2-40B4-BE49-F238E27FC236}">
                  <a16:creationId xmlns:a16="http://schemas.microsoft.com/office/drawing/2014/main" id="{A926248F-2A26-449F-9FED-CF55986E0AAD}"/>
                </a:ext>
              </a:extLst>
            </p:cNvPr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1400;p60">
              <a:extLst>
                <a:ext uri="{FF2B5EF4-FFF2-40B4-BE49-F238E27FC236}">
                  <a16:creationId xmlns:a16="http://schemas.microsoft.com/office/drawing/2014/main" id="{206FAE30-A7CE-4825-BF4E-E9F7D37EC7C5}"/>
                </a:ext>
              </a:extLst>
            </p:cNvPr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1401;p60">
              <a:extLst>
                <a:ext uri="{FF2B5EF4-FFF2-40B4-BE49-F238E27FC236}">
                  <a16:creationId xmlns:a16="http://schemas.microsoft.com/office/drawing/2014/main" id="{97B8ECCF-1C6A-49FB-9906-E6DA099C856E}"/>
                </a:ext>
              </a:extLst>
            </p:cNvPr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1402;p60">
              <a:extLst>
                <a:ext uri="{FF2B5EF4-FFF2-40B4-BE49-F238E27FC236}">
                  <a16:creationId xmlns:a16="http://schemas.microsoft.com/office/drawing/2014/main" id="{70AD5D2C-89C6-4591-A0D6-718856B927EC}"/>
                </a:ext>
              </a:extLst>
            </p:cNvPr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1403;p60">
              <a:extLst>
                <a:ext uri="{FF2B5EF4-FFF2-40B4-BE49-F238E27FC236}">
                  <a16:creationId xmlns:a16="http://schemas.microsoft.com/office/drawing/2014/main" id="{9C44428E-D1CB-4647-A41F-89B40889869A}"/>
                </a:ext>
              </a:extLst>
            </p:cNvPr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1404;p60">
              <a:extLst>
                <a:ext uri="{FF2B5EF4-FFF2-40B4-BE49-F238E27FC236}">
                  <a16:creationId xmlns:a16="http://schemas.microsoft.com/office/drawing/2014/main" id="{B43D161D-A926-4CB7-8D8D-E029C9E8229B}"/>
                </a:ext>
              </a:extLst>
            </p:cNvPr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1405;p60">
              <a:extLst>
                <a:ext uri="{FF2B5EF4-FFF2-40B4-BE49-F238E27FC236}">
                  <a16:creationId xmlns:a16="http://schemas.microsoft.com/office/drawing/2014/main" id="{8BC2D787-8CE0-42A5-9C5B-2F0487262913}"/>
                </a:ext>
              </a:extLst>
            </p:cNvPr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1406;p60">
              <a:extLst>
                <a:ext uri="{FF2B5EF4-FFF2-40B4-BE49-F238E27FC236}">
                  <a16:creationId xmlns:a16="http://schemas.microsoft.com/office/drawing/2014/main" id="{2EE7CA08-A59B-4007-BFB0-BCDD7E3C488F}"/>
                </a:ext>
              </a:extLst>
            </p:cNvPr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1407;p60">
              <a:extLst>
                <a:ext uri="{FF2B5EF4-FFF2-40B4-BE49-F238E27FC236}">
                  <a16:creationId xmlns:a16="http://schemas.microsoft.com/office/drawing/2014/main" id="{5F17E4CB-979B-4EDD-BD48-6A67422576DA}"/>
                </a:ext>
              </a:extLst>
            </p:cNvPr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1408;p60">
              <a:extLst>
                <a:ext uri="{FF2B5EF4-FFF2-40B4-BE49-F238E27FC236}">
                  <a16:creationId xmlns:a16="http://schemas.microsoft.com/office/drawing/2014/main" id="{5D06CE9E-DF06-49BF-BF87-C36272F42547}"/>
                </a:ext>
              </a:extLst>
            </p:cNvPr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1409;p60">
              <a:extLst>
                <a:ext uri="{FF2B5EF4-FFF2-40B4-BE49-F238E27FC236}">
                  <a16:creationId xmlns:a16="http://schemas.microsoft.com/office/drawing/2014/main" id="{D6382D58-4E02-481C-B483-7605E3A24FA4}"/>
                </a:ext>
              </a:extLst>
            </p:cNvPr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1410;p60">
              <a:extLst>
                <a:ext uri="{FF2B5EF4-FFF2-40B4-BE49-F238E27FC236}">
                  <a16:creationId xmlns:a16="http://schemas.microsoft.com/office/drawing/2014/main" id="{D3DF1D52-D70D-4D0F-9D8E-9F2279DEB3D1}"/>
                </a:ext>
              </a:extLst>
            </p:cNvPr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1411;p60">
              <a:extLst>
                <a:ext uri="{FF2B5EF4-FFF2-40B4-BE49-F238E27FC236}">
                  <a16:creationId xmlns:a16="http://schemas.microsoft.com/office/drawing/2014/main" id="{551E4F1C-BA15-4971-AF19-611466AA93D1}"/>
                </a:ext>
              </a:extLst>
            </p:cNvPr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1412;p60">
              <a:extLst>
                <a:ext uri="{FF2B5EF4-FFF2-40B4-BE49-F238E27FC236}">
                  <a16:creationId xmlns:a16="http://schemas.microsoft.com/office/drawing/2014/main" id="{05CB8A80-63BA-4535-A2C3-D282FDE28514}"/>
                </a:ext>
              </a:extLst>
            </p:cNvPr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2354" y="3312932"/>
            <a:ext cx="1753800" cy="1020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Mide el movimiento de los elementos visibles dentro de la ventana gráfica.</a:t>
            </a:r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85097" y="2735132"/>
            <a:ext cx="184348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TOTAL BLOCKING TIME</a:t>
            </a:r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194186" y="2756651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TIME TO INTERACTIVE</a:t>
            </a:r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194186" y="3257275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Es la cantidad de tiempo que tarda la página en volverse completamente interactiva.</a:t>
            </a:r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626738" y="3257275"/>
            <a:ext cx="2358664" cy="16673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Es la suma de todos los períodos de tiempo entre FCP y Time </a:t>
            </a:r>
            <a:r>
              <a:rPr lang="es-MX" dirty="0" err="1"/>
              <a:t>to</a:t>
            </a:r>
            <a:r>
              <a:rPr lang="es-MX" dirty="0"/>
              <a:t> </a:t>
            </a:r>
            <a:r>
              <a:rPr lang="es-MX" dirty="0" err="1"/>
              <a:t>Interactive</a:t>
            </a:r>
            <a:r>
              <a:rPr lang="es-MX" dirty="0"/>
              <a:t>, cuando la duración de la tarea excedió los 50ms, expresada en milisegundos.</a:t>
            </a:r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MÉTRICAS</a:t>
            </a:r>
            <a:endParaRPr dirty="0"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2" name="Google Shape;482;p27"/>
          <p:cNvSpPr/>
          <p:nvPr/>
        </p:nvSpPr>
        <p:spPr>
          <a:xfrm>
            <a:off x="4022128" y="1568751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84" name="Google Shape;484;p27"/>
          <p:cNvCxnSpPr>
            <a:cxnSpLocks/>
            <a:stCxn id="481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cxnSpLocks/>
            <a:stCxn id="482" idx="1"/>
          </p:cNvCxnSpPr>
          <p:nvPr/>
        </p:nvCxnSpPr>
        <p:spPr>
          <a:xfrm>
            <a:off x="4022128" y="1980801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cxnSpLocks/>
            <a:stCxn id="483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474;p27">
            <a:extLst>
              <a:ext uri="{FF2B5EF4-FFF2-40B4-BE49-F238E27FC236}">
                <a16:creationId xmlns:a16="http://schemas.microsoft.com/office/drawing/2014/main" id="{6D32968B-41E6-4EB3-B1AF-30E8CE0A5B6D}"/>
              </a:ext>
            </a:extLst>
          </p:cNvPr>
          <p:cNvSpPr txBox="1">
            <a:spLocks/>
          </p:cNvSpPr>
          <p:nvPr/>
        </p:nvSpPr>
        <p:spPr>
          <a:xfrm>
            <a:off x="6662354" y="2734880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r>
              <a:rPr lang="es-MX" dirty="0"/>
              <a:t>CUMULATIVE LAYOUT SHIFT</a:t>
            </a:r>
          </a:p>
        </p:txBody>
      </p:sp>
      <p:grpSp>
        <p:nvGrpSpPr>
          <p:cNvPr id="45" name="Google Shape;13702;p64">
            <a:extLst>
              <a:ext uri="{FF2B5EF4-FFF2-40B4-BE49-F238E27FC236}">
                <a16:creationId xmlns:a16="http://schemas.microsoft.com/office/drawing/2014/main" id="{E54E4446-789E-4B2E-9BA6-11315CFDF6F8}"/>
              </a:ext>
            </a:extLst>
          </p:cNvPr>
          <p:cNvGrpSpPr/>
          <p:nvPr/>
        </p:nvGrpSpPr>
        <p:grpSpPr>
          <a:xfrm>
            <a:off x="1417635" y="1784362"/>
            <a:ext cx="433368" cy="423898"/>
            <a:chOff x="2302788" y="1505981"/>
            <a:chExt cx="336188" cy="335425"/>
          </a:xfrm>
          <a:solidFill>
            <a:srgbClr val="002845"/>
          </a:solidFill>
        </p:grpSpPr>
        <p:sp>
          <p:nvSpPr>
            <p:cNvPr id="46" name="Google Shape;13703;p64">
              <a:extLst>
                <a:ext uri="{FF2B5EF4-FFF2-40B4-BE49-F238E27FC236}">
                  <a16:creationId xmlns:a16="http://schemas.microsoft.com/office/drawing/2014/main" id="{E5582F37-DC29-4BBF-AA96-ED5A68F4C4F8}"/>
                </a:ext>
              </a:extLst>
            </p:cNvPr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704;p64">
              <a:extLst>
                <a:ext uri="{FF2B5EF4-FFF2-40B4-BE49-F238E27FC236}">
                  <a16:creationId xmlns:a16="http://schemas.microsoft.com/office/drawing/2014/main" id="{DB2FFA75-E064-479D-9219-78FECC5EDD3B}"/>
                </a:ext>
              </a:extLst>
            </p:cNvPr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705;p64">
              <a:extLst>
                <a:ext uri="{FF2B5EF4-FFF2-40B4-BE49-F238E27FC236}">
                  <a16:creationId xmlns:a16="http://schemas.microsoft.com/office/drawing/2014/main" id="{9E003EB1-A8FC-4248-A6C3-A1286B53159A}"/>
                </a:ext>
              </a:extLst>
            </p:cNvPr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706;p64">
              <a:extLst>
                <a:ext uri="{FF2B5EF4-FFF2-40B4-BE49-F238E27FC236}">
                  <a16:creationId xmlns:a16="http://schemas.microsoft.com/office/drawing/2014/main" id="{BCEA8C17-84A2-4D14-BD3D-DBECC1A7B095}"/>
                </a:ext>
              </a:extLst>
            </p:cNvPr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707;p64">
              <a:extLst>
                <a:ext uri="{FF2B5EF4-FFF2-40B4-BE49-F238E27FC236}">
                  <a16:creationId xmlns:a16="http://schemas.microsoft.com/office/drawing/2014/main" id="{DAB3E300-8907-4D04-BA59-A296CBA75FE4}"/>
                </a:ext>
              </a:extLst>
            </p:cNvPr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708;p64">
              <a:extLst>
                <a:ext uri="{FF2B5EF4-FFF2-40B4-BE49-F238E27FC236}">
                  <a16:creationId xmlns:a16="http://schemas.microsoft.com/office/drawing/2014/main" id="{E3C34120-AAE1-45D5-9A89-4C8E180F046B}"/>
                </a:ext>
              </a:extLst>
            </p:cNvPr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709;p64">
              <a:extLst>
                <a:ext uri="{FF2B5EF4-FFF2-40B4-BE49-F238E27FC236}">
                  <a16:creationId xmlns:a16="http://schemas.microsoft.com/office/drawing/2014/main" id="{6333C75B-7E69-4821-8194-726677078B62}"/>
                </a:ext>
              </a:extLst>
            </p:cNvPr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710;p64">
              <a:extLst>
                <a:ext uri="{FF2B5EF4-FFF2-40B4-BE49-F238E27FC236}">
                  <a16:creationId xmlns:a16="http://schemas.microsoft.com/office/drawing/2014/main" id="{80AFEB59-1726-425A-9660-71F07BE1C9BD}"/>
                </a:ext>
              </a:extLst>
            </p:cNvPr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711;p64">
              <a:extLst>
                <a:ext uri="{FF2B5EF4-FFF2-40B4-BE49-F238E27FC236}">
                  <a16:creationId xmlns:a16="http://schemas.microsoft.com/office/drawing/2014/main" id="{DE3E5DDB-0300-46F0-9EA4-4E4F249EE0DF}"/>
                </a:ext>
              </a:extLst>
            </p:cNvPr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712;p64">
              <a:extLst>
                <a:ext uri="{FF2B5EF4-FFF2-40B4-BE49-F238E27FC236}">
                  <a16:creationId xmlns:a16="http://schemas.microsoft.com/office/drawing/2014/main" id="{2AD81FE0-9D62-45E7-B1B5-E2CFC2CF82CF}"/>
                </a:ext>
              </a:extLst>
            </p:cNvPr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713;p64">
              <a:extLst>
                <a:ext uri="{FF2B5EF4-FFF2-40B4-BE49-F238E27FC236}">
                  <a16:creationId xmlns:a16="http://schemas.microsoft.com/office/drawing/2014/main" id="{9CBD19C9-35E5-4772-BE45-0C0F1AA20C6B}"/>
                </a:ext>
              </a:extLst>
            </p:cNvPr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714;p64">
              <a:extLst>
                <a:ext uri="{FF2B5EF4-FFF2-40B4-BE49-F238E27FC236}">
                  <a16:creationId xmlns:a16="http://schemas.microsoft.com/office/drawing/2014/main" id="{1BEEFE01-93A9-4F1B-A4C6-9C2E4B62F6C0}"/>
                </a:ext>
              </a:extLst>
            </p:cNvPr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715;p64">
              <a:extLst>
                <a:ext uri="{FF2B5EF4-FFF2-40B4-BE49-F238E27FC236}">
                  <a16:creationId xmlns:a16="http://schemas.microsoft.com/office/drawing/2014/main" id="{605621F9-904C-4B69-A41E-3066117576A4}"/>
                </a:ext>
              </a:extLst>
            </p:cNvPr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716;p64">
              <a:extLst>
                <a:ext uri="{FF2B5EF4-FFF2-40B4-BE49-F238E27FC236}">
                  <a16:creationId xmlns:a16="http://schemas.microsoft.com/office/drawing/2014/main" id="{E35A4E4B-671F-4AFC-9A06-D14FC54978E8}"/>
                </a:ext>
              </a:extLst>
            </p:cNvPr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717;p64">
              <a:extLst>
                <a:ext uri="{FF2B5EF4-FFF2-40B4-BE49-F238E27FC236}">
                  <a16:creationId xmlns:a16="http://schemas.microsoft.com/office/drawing/2014/main" id="{411AEF4C-4F2A-4243-A5D2-8C5B046C47E2}"/>
                </a:ext>
              </a:extLst>
            </p:cNvPr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718;p64">
              <a:extLst>
                <a:ext uri="{FF2B5EF4-FFF2-40B4-BE49-F238E27FC236}">
                  <a16:creationId xmlns:a16="http://schemas.microsoft.com/office/drawing/2014/main" id="{BD459FE3-E269-4E1E-8E05-2FD955E0BA06}"/>
                </a:ext>
              </a:extLst>
            </p:cNvPr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719;p64">
              <a:extLst>
                <a:ext uri="{FF2B5EF4-FFF2-40B4-BE49-F238E27FC236}">
                  <a16:creationId xmlns:a16="http://schemas.microsoft.com/office/drawing/2014/main" id="{7FE56B27-3899-4E3D-8E3B-C6569FEBA0B0}"/>
                </a:ext>
              </a:extLst>
            </p:cNvPr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" name="Google Shape;10324;p59">
            <a:extLst>
              <a:ext uri="{FF2B5EF4-FFF2-40B4-BE49-F238E27FC236}">
                <a16:creationId xmlns:a16="http://schemas.microsoft.com/office/drawing/2014/main" id="{18544639-D30C-4C82-8CDE-46604669D49C}"/>
              </a:ext>
            </a:extLst>
          </p:cNvPr>
          <p:cNvGrpSpPr/>
          <p:nvPr/>
        </p:nvGrpSpPr>
        <p:grpSpPr>
          <a:xfrm>
            <a:off x="4220945" y="1722194"/>
            <a:ext cx="365606" cy="486066"/>
            <a:chOff x="1333682" y="3344330"/>
            <a:chExt cx="271213" cy="383088"/>
          </a:xfrm>
          <a:solidFill>
            <a:srgbClr val="002845"/>
          </a:solidFill>
        </p:grpSpPr>
        <p:sp>
          <p:nvSpPr>
            <p:cNvPr id="112" name="Google Shape;10325;p59">
              <a:extLst>
                <a:ext uri="{FF2B5EF4-FFF2-40B4-BE49-F238E27FC236}">
                  <a16:creationId xmlns:a16="http://schemas.microsoft.com/office/drawing/2014/main" id="{C01503C0-B7AE-4F18-AE6C-ADC0734649A9}"/>
                </a:ext>
              </a:extLst>
            </p:cNvPr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Google Shape;10326;p59">
              <a:extLst>
                <a:ext uri="{FF2B5EF4-FFF2-40B4-BE49-F238E27FC236}">
                  <a16:creationId xmlns:a16="http://schemas.microsoft.com/office/drawing/2014/main" id="{C12D8B57-DBDB-4C95-979C-A0E1236FB87E}"/>
                </a:ext>
              </a:extLst>
            </p:cNvPr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Google Shape;10327;p59">
              <a:extLst>
                <a:ext uri="{FF2B5EF4-FFF2-40B4-BE49-F238E27FC236}">
                  <a16:creationId xmlns:a16="http://schemas.microsoft.com/office/drawing/2014/main" id="{D25FA8F8-3A56-44F6-A0D8-AA210EE554D7}"/>
                </a:ext>
              </a:extLst>
            </p:cNvPr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5" name="Google Shape;10328;p59">
              <a:extLst>
                <a:ext uri="{FF2B5EF4-FFF2-40B4-BE49-F238E27FC236}">
                  <a16:creationId xmlns:a16="http://schemas.microsoft.com/office/drawing/2014/main" id="{A1E77421-6E50-4EDD-A997-223EBD8442FA}"/>
                </a:ext>
              </a:extLst>
            </p:cNvPr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6" name="Google Shape;10329;p59">
              <a:extLst>
                <a:ext uri="{FF2B5EF4-FFF2-40B4-BE49-F238E27FC236}">
                  <a16:creationId xmlns:a16="http://schemas.microsoft.com/office/drawing/2014/main" id="{A779B369-B04F-407A-96EF-F29808E53658}"/>
                </a:ext>
              </a:extLst>
            </p:cNvPr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7" name="Google Shape;10330;p59">
              <a:extLst>
                <a:ext uri="{FF2B5EF4-FFF2-40B4-BE49-F238E27FC236}">
                  <a16:creationId xmlns:a16="http://schemas.microsoft.com/office/drawing/2014/main" id="{B913BFE7-2E3D-4E58-A092-FF7EBC2058C3}"/>
                </a:ext>
              </a:extLst>
            </p:cNvPr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8" name="Google Shape;10331;p59">
              <a:extLst>
                <a:ext uri="{FF2B5EF4-FFF2-40B4-BE49-F238E27FC236}">
                  <a16:creationId xmlns:a16="http://schemas.microsoft.com/office/drawing/2014/main" id="{2DB8937E-A2C6-479C-891F-57480628F865}"/>
                </a:ext>
              </a:extLst>
            </p:cNvPr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9" name="Google Shape;10332;p59">
              <a:extLst>
                <a:ext uri="{FF2B5EF4-FFF2-40B4-BE49-F238E27FC236}">
                  <a16:creationId xmlns:a16="http://schemas.microsoft.com/office/drawing/2014/main" id="{35332060-2C4A-4701-90E7-A9F2FE60C0CB}"/>
                </a:ext>
              </a:extLst>
            </p:cNvPr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0" name="Google Shape;10333;p59">
              <a:extLst>
                <a:ext uri="{FF2B5EF4-FFF2-40B4-BE49-F238E27FC236}">
                  <a16:creationId xmlns:a16="http://schemas.microsoft.com/office/drawing/2014/main" id="{5C17556E-0106-4215-A6A2-F3C900AE7A54}"/>
                </a:ext>
              </a:extLst>
            </p:cNvPr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1" name="Google Shape;10334;p59">
              <a:extLst>
                <a:ext uri="{FF2B5EF4-FFF2-40B4-BE49-F238E27FC236}">
                  <a16:creationId xmlns:a16="http://schemas.microsoft.com/office/drawing/2014/main" id="{77ECCE9C-37B9-4377-A015-01EFAB14923A}"/>
                </a:ext>
              </a:extLst>
            </p:cNvPr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Google Shape;10335;p59">
              <a:extLst>
                <a:ext uri="{FF2B5EF4-FFF2-40B4-BE49-F238E27FC236}">
                  <a16:creationId xmlns:a16="http://schemas.microsoft.com/office/drawing/2014/main" id="{9038D81F-4109-4397-8F52-4CF68D9E3428}"/>
                </a:ext>
              </a:extLst>
            </p:cNvPr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23" name="Google Shape;11267;p60">
            <a:extLst>
              <a:ext uri="{FF2B5EF4-FFF2-40B4-BE49-F238E27FC236}">
                <a16:creationId xmlns:a16="http://schemas.microsoft.com/office/drawing/2014/main" id="{A56FA329-352A-4750-8A18-D03FF195B124}"/>
              </a:ext>
            </a:extLst>
          </p:cNvPr>
          <p:cNvGrpSpPr/>
          <p:nvPr/>
        </p:nvGrpSpPr>
        <p:grpSpPr>
          <a:xfrm>
            <a:off x="6757189" y="1745541"/>
            <a:ext cx="641129" cy="483672"/>
            <a:chOff x="6639648" y="4323777"/>
            <a:chExt cx="426315" cy="332826"/>
          </a:xfrm>
          <a:solidFill>
            <a:srgbClr val="002845"/>
          </a:solidFill>
        </p:grpSpPr>
        <p:sp>
          <p:nvSpPr>
            <p:cNvPr id="124" name="Google Shape;11268;p60">
              <a:extLst>
                <a:ext uri="{FF2B5EF4-FFF2-40B4-BE49-F238E27FC236}">
                  <a16:creationId xmlns:a16="http://schemas.microsoft.com/office/drawing/2014/main" id="{3E9A632B-2E36-4DEE-9956-93D317FA3DDA}"/>
                </a:ext>
              </a:extLst>
            </p:cNvPr>
            <p:cNvSpPr/>
            <p:nvPr/>
          </p:nvSpPr>
          <p:spPr>
            <a:xfrm>
              <a:off x="6639648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1269;p60">
              <a:extLst>
                <a:ext uri="{FF2B5EF4-FFF2-40B4-BE49-F238E27FC236}">
                  <a16:creationId xmlns:a16="http://schemas.microsoft.com/office/drawing/2014/main" id="{3B4D8EFA-22E1-43C2-A02B-1482FEFFA6C9}"/>
                </a:ext>
              </a:extLst>
            </p:cNvPr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1270;p60">
              <a:extLst>
                <a:ext uri="{FF2B5EF4-FFF2-40B4-BE49-F238E27FC236}">
                  <a16:creationId xmlns:a16="http://schemas.microsoft.com/office/drawing/2014/main" id="{8B37CBF3-789A-45AA-AD62-289EF04D87A2}"/>
                </a:ext>
              </a:extLst>
            </p:cNvPr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1271;p60">
              <a:extLst>
                <a:ext uri="{FF2B5EF4-FFF2-40B4-BE49-F238E27FC236}">
                  <a16:creationId xmlns:a16="http://schemas.microsoft.com/office/drawing/2014/main" id="{42B7F95A-CFF4-46C7-A2FB-1C24BC0A2134}"/>
                </a:ext>
              </a:extLst>
            </p:cNvPr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1272;p60">
              <a:extLst>
                <a:ext uri="{FF2B5EF4-FFF2-40B4-BE49-F238E27FC236}">
                  <a16:creationId xmlns:a16="http://schemas.microsoft.com/office/drawing/2014/main" id="{366B3EC9-A88C-44B4-9107-8F2ABB0DC591}"/>
                </a:ext>
              </a:extLst>
            </p:cNvPr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1273;p60">
              <a:extLst>
                <a:ext uri="{FF2B5EF4-FFF2-40B4-BE49-F238E27FC236}">
                  <a16:creationId xmlns:a16="http://schemas.microsoft.com/office/drawing/2014/main" id="{A8B40418-DDA6-4381-882C-E3681F343A8E}"/>
                </a:ext>
              </a:extLst>
            </p:cNvPr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1274;p60">
              <a:extLst>
                <a:ext uri="{FF2B5EF4-FFF2-40B4-BE49-F238E27FC236}">
                  <a16:creationId xmlns:a16="http://schemas.microsoft.com/office/drawing/2014/main" id="{46DCEB17-3852-4A2A-B9D3-68C50A4489F4}"/>
                </a:ext>
              </a:extLst>
            </p:cNvPr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1275;p60">
              <a:extLst>
                <a:ext uri="{FF2B5EF4-FFF2-40B4-BE49-F238E27FC236}">
                  <a16:creationId xmlns:a16="http://schemas.microsoft.com/office/drawing/2014/main" id="{A6DB4818-AC1C-4A4E-B5FE-8A0130C9778D}"/>
                </a:ext>
              </a:extLst>
            </p:cNvPr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1276;p60">
              <a:extLst>
                <a:ext uri="{FF2B5EF4-FFF2-40B4-BE49-F238E27FC236}">
                  <a16:creationId xmlns:a16="http://schemas.microsoft.com/office/drawing/2014/main" id="{FABD9CFF-675B-4AF0-BD5A-90FCC5A48E77}"/>
                </a:ext>
              </a:extLst>
            </p:cNvPr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1277;p60">
              <a:extLst>
                <a:ext uri="{FF2B5EF4-FFF2-40B4-BE49-F238E27FC236}">
                  <a16:creationId xmlns:a16="http://schemas.microsoft.com/office/drawing/2014/main" id="{2B445DCB-F80B-4B26-A91A-E95A2310A586}"/>
                </a:ext>
              </a:extLst>
            </p:cNvPr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6333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1"/>
          <p:cNvSpPr/>
          <p:nvPr/>
        </p:nvSpPr>
        <p:spPr>
          <a:xfrm>
            <a:off x="2451190" y="985983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3437025" y="985983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4422860" y="985983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5408766" y="985983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2452951" y="3470602"/>
            <a:ext cx="6232303" cy="356042"/>
            <a:chOff x="3828658" y="3863944"/>
            <a:chExt cx="2726702" cy="356042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1" y="3863944"/>
              <a:ext cx="2725849" cy="153896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1724484" cy="152836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rgbClr val="5CEC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" name="Google Shape;667;p31"/>
          <p:cNvSpPr/>
          <p:nvPr/>
        </p:nvSpPr>
        <p:spPr>
          <a:xfrm>
            <a:off x="2451201" y="2626160"/>
            <a:ext cx="5846360" cy="145801"/>
          </a:xfrm>
          <a:custGeom>
            <a:avLst/>
            <a:gdLst/>
            <a:ahLst/>
            <a:cxnLst/>
            <a:rect l="l" t="t" r="r" b="b"/>
            <a:pathLst>
              <a:path w="69772" h="1488" extrusionOk="0">
                <a:moveTo>
                  <a:pt x="744" y="1"/>
                </a:moveTo>
                <a:cubicBezTo>
                  <a:pt x="328" y="1"/>
                  <a:pt x="1" y="341"/>
                  <a:pt x="1" y="744"/>
                </a:cubicBezTo>
                <a:cubicBezTo>
                  <a:pt x="1" y="1147"/>
                  <a:pt x="328" y="1488"/>
                  <a:pt x="744" y="1488"/>
                </a:cubicBezTo>
                <a:lnTo>
                  <a:pt x="69028" y="1488"/>
                </a:lnTo>
                <a:cubicBezTo>
                  <a:pt x="69431" y="1488"/>
                  <a:pt x="69772" y="1147"/>
                  <a:pt x="69772" y="744"/>
                </a:cubicBezTo>
                <a:cubicBezTo>
                  <a:pt x="69772" y="341"/>
                  <a:pt x="69431" y="1"/>
                  <a:pt x="6902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" name="Google Shape;669;p31"/>
          <p:cNvGrpSpPr/>
          <p:nvPr/>
        </p:nvGrpSpPr>
        <p:grpSpPr>
          <a:xfrm>
            <a:off x="2451173" y="1834633"/>
            <a:ext cx="3765599" cy="294813"/>
            <a:chOff x="3793456" y="2309869"/>
            <a:chExt cx="2236713" cy="294813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35372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56" y="2478360"/>
              <a:ext cx="2236713" cy="126322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rgbClr val="5CEC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" name="Google Shape;674;p31"/>
          <p:cNvSpPr/>
          <p:nvPr/>
        </p:nvSpPr>
        <p:spPr>
          <a:xfrm>
            <a:off x="2448419" y="1208403"/>
            <a:ext cx="2572727" cy="135372"/>
          </a:xfrm>
          <a:custGeom>
            <a:avLst/>
            <a:gdLst/>
            <a:ahLst/>
            <a:cxnLst/>
            <a:rect l="l" t="t" r="r" b="b"/>
            <a:pathLst>
              <a:path w="40223" h="1475" extrusionOk="0">
                <a:moveTo>
                  <a:pt x="744" y="0"/>
                </a:moveTo>
                <a:cubicBezTo>
                  <a:pt x="340" y="0"/>
                  <a:pt x="13" y="328"/>
                  <a:pt x="0" y="744"/>
                </a:cubicBezTo>
                <a:cubicBezTo>
                  <a:pt x="0" y="1147"/>
                  <a:pt x="340" y="1475"/>
                  <a:pt x="744" y="1475"/>
                </a:cubicBezTo>
                <a:lnTo>
                  <a:pt x="39479" y="1475"/>
                </a:lnTo>
                <a:cubicBezTo>
                  <a:pt x="39895" y="1475"/>
                  <a:pt x="40222" y="1147"/>
                  <a:pt x="40222" y="744"/>
                </a:cubicBezTo>
                <a:cubicBezTo>
                  <a:pt x="40222" y="328"/>
                  <a:pt x="39895" y="0"/>
                  <a:pt x="39479" y="0"/>
                </a:cubicBezTo>
                <a:close/>
              </a:path>
            </a:pathLst>
          </a:custGeom>
          <a:solidFill>
            <a:srgbClr val="5CEC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-74476" y="1018544"/>
            <a:ext cx="2445477" cy="4255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 err="1">
                <a:solidFill>
                  <a:schemeClr val="accent1"/>
                </a:solidFill>
              </a:rPr>
              <a:t>First</a:t>
            </a:r>
            <a:r>
              <a:rPr lang="es-MX" sz="2000" dirty="0">
                <a:solidFill>
                  <a:schemeClr val="accent1"/>
                </a:solidFill>
              </a:rPr>
              <a:t> </a:t>
            </a:r>
            <a:r>
              <a:rPr lang="es-MX" sz="2000" dirty="0" err="1">
                <a:solidFill>
                  <a:schemeClr val="accent1"/>
                </a:solidFill>
              </a:rPr>
              <a:t>Contentful</a:t>
            </a:r>
            <a:r>
              <a:rPr lang="es-MX" sz="2000" dirty="0">
                <a:solidFill>
                  <a:schemeClr val="accent1"/>
                </a:solidFill>
              </a:rPr>
              <a:t> Paint</a:t>
            </a:r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352410" y="180634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 err="1">
                <a:solidFill>
                  <a:schemeClr val="accent2"/>
                </a:solidFill>
              </a:rPr>
              <a:t>Speed</a:t>
            </a:r>
            <a:r>
              <a:rPr lang="es-MX" sz="2000" dirty="0">
                <a:solidFill>
                  <a:schemeClr val="accent2"/>
                </a:solidFill>
              </a:rPr>
              <a:t> </a:t>
            </a:r>
            <a:r>
              <a:rPr lang="es-MX" sz="2000" dirty="0" err="1">
                <a:solidFill>
                  <a:schemeClr val="accent2"/>
                </a:solidFill>
              </a:rPr>
              <a:t>Index</a:t>
            </a:r>
            <a:endParaRPr lang="es-MX" sz="2000" dirty="0">
              <a:solidFill>
                <a:schemeClr val="accent2"/>
              </a:solidFill>
            </a:endParaRPr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-379197" y="2554835"/>
            <a:ext cx="2764107" cy="4713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 err="1">
                <a:solidFill>
                  <a:schemeClr val="accent3"/>
                </a:solidFill>
              </a:rPr>
              <a:t>Largest</a:t>
            </a:r>
            <a:r>
              <a:rPr lang="es-MX" sz="1800" dirty="0">
                <a:solidFill>
                  <a:schemeClr val="accent3"/>
                </a:solidFill>
              </a:rPr>
              <a:t> </a:t>
            </a:r>
            <a:r>
              <a:rPr lang="es-MX" sz="1800" dirty="0" err="1">
                <a:solidFill>
                  <a:schemeClr val="accent3"/>
                </a:solidFill>
              </a:rPr>
              <a:t>Contentful</a:t>
            </a:r>
            <a:r>
              <a:rPr lang="es-MX" sz="1800" dirty="0">
                <a:solidFill>
                  <a:schemeClr val="accent3"/>
                </a:solidFill>
              </a:rPr>
              <a:t> Paint</a:t>
            </a:r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-421657" y="3465219"/>
            <a:ext cx="2764107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/>
              <a:t>Time </a:t>
            </a:r>
            <a:r>
              <a:rPr lang="es-MX" sz="2000" dirty="0" err="1"/>
              <a:t>to</a:t>
            </a:r>
            <a:r>
              <a:rPr lang="es-MX" sz="2000" dirty="0"/>
              <a:t> </a:t>
            </a:r>
            <a:r>
              <a:rPr lang="es-MX" sz="2000" dirty="0" err="1"/>
              <a:t>Interactive</a:t>
            </a:r>
            <a:endParaRPr lang="es-MX" sz="2000" dirty="0"/>
          </a:p>
        </p:txBody>
      </p:sp>
      <p:sp>
        <p:nvSpPr>
          <p:cNvPr id="30" name="Google Shape;662;p31">
            <a:extLst>
              <a:ext uri="{FF2B5EF4-FFF2-40B4-BE49-F238E27FC236}">
                <a16:creationId xmlns:a16="http://schemas.microsoft.com/office/drawing/2014/main" id="{F31AD3F6-3710-4A24-88B9-8A2509CDC8F4}"/>
              </a:ext>
            </a:extLst>
          </p:cNvPr>
          <p:cNvSpPr/>
          <p:nvPr/>
        </p:nvSpPr>
        <p:spPr>
          <a:xfrm>
            <a:off x="6394672" y="985983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002;p34">
            <a:extLst>
              <a:ext uri="{FF2B5EF4-FFF2-40B4-BE49-F238E27FC236}">
                <a16:creationId xmlns:a16="http://schemas.microsoft.com/office/drawing/2014/main" id="{F61C5C0E-7111-40D3-8D47-6B179D24549F}"/>
              </a:ext>
            </a:extLst>
          </p:cNvPr>
          <p:cNvSpPr txBox="1">
            <a:spLocks/>
          </p:cNvSpPr>
          <p:nvPr/>
        </p:nvSpPr>
        <p:spPr>
          <a:xfrm>
            <a:off x="2040001" y="4189292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0s</a:t>
            </a:r>
          </a:p>
        </p:txBody>
      </p:sp>
      <p:sp>
        <p:nvSpPr>
          <p:cNvPr id="32" name="Google Shape;1002;p34">
            <a:extLst>
              <a:ext uri="{FF2B5EF4-FFF2-40B4-BE49-F238E27FC236}">
                <a16:creationId xmlns:a16="http://schemas.microsoft.com/office/drawing/2014/main" id="{98DCC52D-5F04-4F1F-945C-0E16369CFD53}"/>
              </a:ext>
            </a:extLst>
          </p:cNvPr>
          <p:cNvSpPr txBox="1">
            <a:spLocks/>
          </p:cNvSpPr>
          <p:nvPr/>
        </p:nvSpPr>
        <p:spPr>
          <a:xfrm>
            <a:off x="2982675" y="4211309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0.25s</a:t>
            </a:r>
          </a:p>
        </p:txBody>
      </p:sp>
      <p:sp>
        <p:nvSpPr>
          <p:cNvPr id="33" name="Google Shape;1002;p34">
            <a:extLst>
              <a:ext uri="{FF2B5EF4-FFF2-40B4-BE49-F238E27FC236}">
                <a16:creationId xmlns:a16="http://schemas.microsoft.com/office/drawing/2014/main" id="{4050D6D7-7D69-4CBE-9D2F-419C59652784}"/>
              </a:ext>
            </a:extLst>
          </p:cNvPr>
          <p:cNvSpPr txBox="1">
            <a:spLocks/>
          </p:cNvSpPr>
          <p:nvPr/>
        </p:nvSpPr>
        <p:spPr>
          <a:xfrm>
            <a:off x="3968510" y="4211309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0.5s</a:t>
            </a:r>
          </a:p>
        </p:txBody>
      </p:sp>
      <p:sp>
        <p:nvSpPr>
          <p:cNvPr id="34" name="Google Shape;1002;p34">
            <a:extLst>
              <a:ext uri="{FF2B5EF4-FFF2-40B4-BE49-F238E27FC236}">
                <a16:creationId xmlns:a16="http://schemas.microsoft.com/office/drawing/2014/main" id="{F0134C11-7DB7-4E41-9867-0839CB8CDDC8}"/>
              </a:ext>
            </a:extLst>
          </p:cNvPr>
          <p:cNvSpPr txBox="1">
            <a:spLocks/>
          </p:cNvSpPr>
          <p:nvPr/>
        </p:nvSpPr>
        <p:spPr>
          <a:xfrm>
            <a:off x="4954416" y="4211309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0.75s</a:t>
            </a:r>
          </a:p>
        </p:txBody>
      </p:sp>
      <p:sp>
        <p:nvSpPr>
          <p:cNvPr id="35" name="Google Shape;1002;p34">
            <a:extLst>
              <a:ext uri="{FF2B5EF4-FFF2-40B4-BE49-F238E27FC236}">
                <a16:creationId xmlns:a16="http://schemas.microsoft.com/office/drawing/2014/main" id="{51728C30-E864-456B-BF59-BD04FA7916FA}"/>
              </a:ext>
            </a:extLst>
          </p:cNvPr>
          <p:cNvSpPr txBox="1">
            <a:spLocks/>
          </p:cNvSpPr>
          <p:nvPr/>
        </p:nvSpPr>
        <p:spPr>
          <a:xfrm>
            <a:off x="5940322" y="4189292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1s</a:t>
            </a:r>
          </a:p>
        </p:txBody>
      </p:sp>
      <p:sp>
        <p:nvSpPr>
          <p:cNvPr id="36" name="Google Shape;662;p31">
            <a:extLst>
              <a:ext uri="{FF2B5EF4-FFF2-40B4-BE49-F238E27FC236}">
                <a16:creationId xmlns:a16="http://schemas.microsoft.com/office/drawing/2014/main" id="{E53737CF-C1CA-40E2-B4E1-0F9F8150C627}"/>
              </a:ext>
            </a:extLst>
          </p:cNvPr>
          <p:cNvSpPr/>
          <p:nvPr/>
        </p:nvSpPr>
        <p:spPr>
          <a:xfrm>
            <a:off x="7380506" y="985982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1002;p34">
            <a:extLst>
              <a:ext uri="{FF2B5EF4-FFF2-40B4-BE49-F238E27FC236}">
                <a16:creationId xmlns:a16="http://schemas.microsoft.com/office/drawing/2014/main" id="{AB03336B-0F72-46AA-8850-D13F2A03A646}"/>
              </a:ext>
            </a:extLst>
          </p:cNvPr>
          <p:cNvSpPr txBox="1">
            <a:spLocks/>
          </p:cNvSpPr>
          <p:nvPr/>
        </p:nvSpPr>
        <p:spPr>
          <a:xfrm>
            <a:off x="7843283" y="4191861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1.5s</a:t>
            </a:r>
          </a:p>
        </p:txBody>
      </p:sp>
      <p:sp>
        <p:nvSpPr>
          <p:cNvPr id="38" name="Google Shape;674;p31">
            <a:extLst>
              <a:ext uri="{FF2B5EF4-FFF2-40B4-BE49-F238E27FC236}">
                <a16:creationId xmlns:a16="http://schemas.microsoft.com/office/drawing/2014/main" id="{E12F959A-CDB2-45DA-A7A7-DBF331885DE4}"/>
              </a:ext>
            </a:extLst>
          </p:cNvPr>
          <p:cNvSpPr/>
          <p:nvPr/>
        </p:nvSpPr>
        <p:spPr>
          <a:xfrm>
            <a:off x="2454901" y="1051091"/>
            <a:ext cx="2566245" cy="135372"/>
          </a:xfrm>
          <a:custGeom>
            <a:avLst/>
            <a:gdLst/>
            <a:ahLst/>
            <a:cxnLst/>
            <a:rect l="l" t="t" r="r" b="b"/>
            <a:pathLst>
              <a:path w="40223" h="1475" extrusionOk="0">
                <a:moveTo>
                  <a:pt x="744" y="0"/>
                </a:moveTo>
                <a:cubicBezTo>
                  <a:pt x="340" y="0"/>
                  <a:pt x="13" y="328"/>
                  <a:pt x="0" y="744"/>
                </a:cubicBezTo>
                <a:cubicBezTo>
                  <a:pt x="0" y="1147"/>
                  <a:pt x="340" y="1475"/>
                  <a:pt x="744" y="1475"/>
                </a:cubicBezTo>
                <a:lnTo>
                  <a:pt x="39479" y="1475"/>
                </a:lnTo>
                <a:cubicBezTo>
                  <a:pt x="39895" y="1475"/>
                  <a:pt x="40222" y="1147"/>
                  <a:pt x="40222" y="744"/>
                </a:cubicBezTo>
                <a:cubicBezTo>
                  <a:pt x="40222" y="328"/>
                  <a:pt x="39895" y="0"/>
                  <a:pt x="3947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" name="Google Shape;667;p31">
            <a:extLst>
              <a:ext uri="{FF2B5EF4-FFF2-40B4-BE49-F238E27FC236}">
                <a16:creationId xmlns:a16="http://schemas.microsoft.com/office/drawing/2014/main" id="{E7E56617-D337-4AE1-A20D-E0A6282C163D}"/>
              </a:ext>
            </a:extLst>
          </p:cNvPr>
          <p:cNvSpPr/>
          <p:nvPr/>
        </p:nvSpPr>
        <p:spPr>
          <a:xfrm>
            <a:off x="2451173" y="2821271"/>
            <a:ext cx="5216036" cy="145801"/>
          </a:xfrm>
          <a:custGeom>
            <a:avLst/>
            <a:gdLst/>
            <a:ahLst/>
            <a:cxnLst/>
            <a:rect l="l" t="t" r="r" b="b"/>
            <a:pathLst>
              <a:path w="69772" h="1488" extrusionOk="0">
                <a:moveTo>
                  <a:pt x="744" y="1"/>
                </a:moveTo>
                <a:cubicBezTo>
                  <a:pt x="328" y="1"/>
                  <a:pt x="1" y="341"/>
                  <a:pt x="1" y="744"/>
                </a:cubicBezTo>
                <a:cubicBezTo>
                  <a:pt x="1" y="1147"/>
                  <a:pt x="328" y="1488"/>
                  <a:pt x="744" y="1488"/>
                </a:cubicBezTo>
                <a:lnTo>
                  <a:pt x="69028" y="1488"/>
                </a:lnTo>
                <a:cubicBezTo>
                  <a:pt x="69431" y="1488"/>
                  <a:pt x="69772" y="1147"/>
                  <a:pt x="69772" y="744"/>
                </a:cubicBezTo>
                <a:cubicBezTo>
                  <a:pt x="69772" y="341"/>
                  <a:pt x="69431" y="1"/>
                  <a:pt x="69028" y="1"/>
                </a:cubicBezTo>
                <a:close/>
              </a:path>
            </a:pathLst>
          </a:custGeom>
          <a:solidFill>
            <a:srgbClr val="5CEC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002;p34">
            <a:extLst>
              <a:ext uri="{FF2B5EF4-FFF2-40B4-BE49-F238E27FC236}">
                <a16:creationId xmlns:a16="http://schemas.microsoft.com/office/drawing/2014/main" id="{40C6F841-4C48-45B7-A6B2-F67BB8FFBB77}"/>
              </a:ext>
            </a:extLst>
          </p:cNvPr>
          <p:cNvSpPr txBox="1">
            <a:spLocks/>
          </p:cNvSpPr>
          <p:nvPr/>
        </p:nvSpPr>
        <p:spPr>
          <a:xfrm>
            <a:off x="4368070" y="639574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rgbClr val="FFC000"/>
                </a:solidFill>
                <a:latin typeface="Share Tech"/>
                <a:ea typeface="Share Tech"/>
                <a:cs typeface="Share Tech"/>
                <a:sym typeface="Share Tech"/>
              </a:rPr>
              <a:t>0.6s</a:t>
            </a:r>
          </a:p>
        </p:txBody>
      </p:sp>
      <p:sp>
        <p:nvSpPr>
          <p:cNvPr id="41" name="Google Shape;662;p31">
            <a:extLst>
              <a:ext uri="{FF2B5EF4-FFF2-40B4-BE49-F238E27FC236}">
                <a16:creationId xmlns:a16="http://schemas.microsoft.com/office/drawing/2014/main" id="{0003BB27-D6E9-43EF-82A7-5B59D01F42D8}"/>
              </a:ext>
            </a:extLst>
          </p:cNvPr>
          <p:cNvSpPr/>
          <p:nvPr/>
        </p:nvSpPr>
        <p:spPr>
          <a:xfrm>
            <a:off x="8297633" y="98598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002;p34">
            <a:extLst>
              <a:ext uri="{FF2B5EF4-FFF2-40B4-BE49-F238E27FC236}">
                <a16:creationId xmlns:a16="http://schemas.microsoft.com/office/drawing/2014/main" id="{133A0A95-3BFC-48F6-BAD7-C7B2874A1F29}"/>
              </a:ext>
            </a:extLst>
          </p:cNvPr>
          <p:cNvSpPr txBox="1">
            <a:spLocks/>
          </p:cNvSpPr>
          <p:nvPr/>
        </p:nvSpPr>
        <p:spPr>
          <a:xfrm>
            <a:off x="6934583" y="4189292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1.25s</a:t>
            </a:r>
          </a:p>
        </p:txBody>
      </p:sp>
      <p:sp>
        <p:nvSpPr>
          <p:cNvPr id="43" name="Google Shape;1002;p34">
            <a:extLst>
              <a:ext uri="{FF2B5EF4-FFF2-40B4-BE49-F238E27FC236}">
                <a16:creationId xmlns:a16="http://schemas.microsoft.com/office/drawing/2014/main" id="{3BAC260C-2B65-4333-B096-08A2EAD7661F}"/>
              </a:ext>
            </a:extLst>
          </p:cNvPr>
          <p:cNvSpPr txBox="1">
            <a:spLocks/>
          </p:cNvSpPr>
          <p:nvPr/>
        </p:nvSpPr>
        <p:spPr>
          <a:xfrm>
            <a:off x="5591415" y="1519468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rgbClr val="FFC000"/>
                </a:solidFill>
                <a:latin typeface="Share Tech"/>
                <a:ea typeface="Share Tech"/>
                <a:cs typeface="Share Tech"/>
                <a:sym typeface="Share Tech"/>
              </a:rPr>
              <a:t>0.9s</a:t>
            </a:r>
          </a:p>
        </p:txBody>
      </p:sp>
      <p:sp>
        <p:nvSpPr>
          <p:cNvPr id="46" name="Google Shape;1002;p34">
            <a:extLst>
              <a:ext uri="{FF2B5EF4-FFF2-40B4-BE49-F238E27FC236}">
                <a16:creationId xmlns:a16="http://schemas.microsoft.com/office/drawing/2014/main" id="{01C5832B-1B43-4B1C-9F9F-08DC6D13A063}"/>
              </a:ext>
            </a:extLst>
          </p:cNvPr>
          <p:cNvSpPr txBox="1">
            <a:spLocks/>
          </p:cNvSpPr>
          <p:nvPr/>
        </p:nvSpPr>
        <p:spPr>
          <a:xfrm>
            <a:off x="8107204" y="2349326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tx2">
                    <a:lumMod val="50000"/>
                  </a:schemeClr>
                </a:solidFill>
                <a:latin typeface="Share Tech"/>
                <a:ea typeface="Share Tech"/>
                <a:cs typeface="Share Tech"/>
                <a:sym typeface="Share Tech"/>
              </a:rPr>
              <a:t>1.5s</a:t>
            </a:r>
          </a:p>
        </p:txBody>
      </p:sp>
      <p:sp>
        <p:nvSpPr>
          <p:cNvPr id="47" name="Google Shape;1002;p34">
            <a:extLst>
              <a:ext uri="{FF2B5EF4-FFF2-40B4-BE49-F238E27FC236}">
                <a16:creationId xmlns:a16="http://schemas.microsoft.com/office/drawing/2014/main" id="{0CB6447B-AC71-4A69-B997-EA819B69FC34}"/>
              </a:ext>
            </a:extLst>
          </p:cNvPr>
          <p:cNvSpPr txBox="1">
            <a:spLocks/>
          </p:cNvSpPr>
          <p:nvPr/>
        </p:nvSpPr>
        <p:spPr>
          <a:xfrm>
            <a:off x="7464216" y="2828307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rgbClr val="92D050"/>
                </a:solidFill>
                <a:latin typeface="Share Tech"/>
                <a:ea typeface="Share Tech"/>
                <a:cs typeface="Share Tech"/>
                <a:sym typeface="Share Tech"/>
              </a:rPr>
              <a:t>1.3s</a:t>
            </a:r>
          </a:p>
        </p:txBody>
      </p:sp>
      <p:sp>
        <p:nvSpPr>
          <p:cNvPr id="48" name="Google Shape;1002;p34">
            <a:extLst>
              <a:ext uri="{FF2B5EF4-FFF2-40B4-BE49-F238E27FC236}">
                <a16:creationId xmlns:a16="http://schemas.microsoft.com/office/drawing/2014/main" id="{B8A02F7A-64C9-4DFE-BA01-BC7088B67A4A}"/>
              </a:ext>
            </a:extLst>
          </p:cNvPr>
          <p:cNvSpPr txBox="1">
            <a:spLocks/>
          </p:cNvSpPr>
          <p:nvPr/>
        </p:nvSpPr>
        <p:spPr>
          <a:xfrm>
            <a:off x="8176042" y="3218907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tx2">
                    <a:lumMod val="50000"/>
                  </a:schemeClr>
                </a:solidFill>
                <a:latin typeface="Share Tech"/>
                <a:ea typeface="Share Tech"/>
                <a:cs typeface="Share Tech"/>
                <a:sym typeface="Share Tech"/>
              </a:rPr>
              <a:t>1.6s</a:t>
            </a:r>
          </a:p>
        </p:txBody>
      </p:sp>
      <p:sp>
        <p:nvSpPr>
          <p:cNvPr id="49" name="Google Shape;1002;p34">
            <a:extLst>
              <a:ext uri="{FF2B5EF4-FFF2-40B4-BE49-F238E27FC236}">
                <a16:creationId xmlns:a16="http://schemas.microsoft.com/office/drawing/2014/main" id="{B6985B6E-FC97-4FC5-88C0-4B0A2957B913}"/>
              </a:ext>
            </a:extLst>
          </p:cNvPr>
          <p:cNvSpPr txBox="1">
            <a:spLocks/>
          </p:cNvSpPr>
          <p:nvPr/>
        </p:nvSpPr>
        <p:spPr>
          <a:xfrm>
            <a:off x="6207813" y="3639251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rgbClr val="92D050"/>
                </a:solidFill>
                <a:latin typeface="Share Tech"/>
                <a:ea typeface="Share Tech"/>
                <a:cs typeface="Share Tech"/>
                <a:sym typeface="Share Tech"/>
              </a:rPr>
              <a:t>1.0s</a:t>
            </a:r>
          </a:p>
        </p:txBody>
      </p:sp>
      <p:sp>
        <p:nvSpPr>
          <p:cNvPr id="54" name="Google Shape;681;p31">
            <a:extLst>
              <a:ext uri="{FF2B5EF4-FFF2-40B4-BE49-F238E27FC236}">
                <a16:creationId xmlns:a16="http://schemas.microsoft.com/office/drawing/2014/main" id="{E8F2DB8C-258F-415D-8BDA-6356D3ED6BBA}"/>
              </a:ext>
            </a:extLst>
          </p:cNvPr>
          <p:cNvSpPr txBox="1">
            <a:spLocks/>
          </p:cNvSpPr>
          <p:nvPr/>
        </p:nvSpPr>
        <p:spPr>
          <a:xfrm>
            <a:off x="3179229" y="4802565"/>
            <a:ext cx="1578562" cy="27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s-MX" sz="1200" dirty="0">
                <a:latin typeface="Maven Pro" panose="020B0604020202020204" charset="0"/>
              </a:rPr>
              <a:t>Antes de Optimizar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B483E06-CCEC-4D37-8165-0AC324728070}"/>
              </a:ext>
            </a:extLst>
          </p:cNvPr>
          <p:cNvSpPr/>
          <p:nvPr/>
        </p:nvSpPr>
        <p:spPr>
          <a:xfrm>
            <a:off x="3107229" y="4847576"/>
            <a:ext cx="144000" cy="144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6" name="Elipse 55">
            <a:extLst>
              <a:ext uri="{FF2B5EF4-FFF2-40B4-BE49-F238E27FC236}">
                <a16:creationId xmlns:a16="http://schemas.microsoft.com/office/drawing/2014/main" id="{0F8D5C04-06CD-4DD9-A213-EDFE80856A70}"/>
              </a:ext>
            </a:extLst>
          </p:cNvPr>
          <p:cNvSpPr/>
          <p:nvPr/>
        </p:nvSpPr>
        <p:spPr>
          <a:xfrm>
            <a:off x="5748903" y="4847576"/>
            <a:ext cx="144000" cy="144000"/>
          </a:xfrm>
          <a:prstGeom prst="ellipse">
            <a:avLst/>
          </a:prstGeom>
          <a:solidFill>
            <a:srgbClr val="5CEC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Google Shape;681;p31">
            <a:extLst>
              <a:ext uri="{FF2B5EF4-FFF2-40B4-BE49-F238E27FC236}">
                <a16:creationId xmlns:a16="http://schemas.microsoft.com/office/drawing/2014/main" id="{57AEB0CC-87EE-4B07-A002-1D43EBEA6B74}"/>
              </a:ext>
            </a:extLst>
          </p:cNvPr>
          <p:cNvSpPr txBox="1">
            <a:spLocks/>
          </p:cNvSpPr>
          <p:nvPr/>
        </p:nvSpPr>
        <p:spPr>
          <a:xfrm>
            <a:off x="5765324" y="4802564"/>
            <a:ext cx="1886539" cy="27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s-MX" sz="1200" dirty="0">
                <a:latin typeface="Maven Pro" panose="020B0604020202020204" charset="0"/>
              </a:rPr>
              <a:t>Después de Optimizar</a:t>
            </a:r>
          </a:p>
        </p:txBody>
      </p:sp>
    </p:spTree>
    <p:extLst>
      <p:ext uri="{BB962C8B-B14F-4D97-AF65-F5344CB8AC3E}">
        <p14:creationId xmlns:p14="http://schemas.microsoft.com/office/powerpoint/2010/main" val="763713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1"/>
          <p:cNvSpPr/>
          <p:nvPr/>
        </p:nvSpPr>
        <p:spPr>
          <a:xfrm>
            <a:off x="3442665" y="1777031"/>
            <a:ext cx="72" cy="1440000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528709" y="1777030"/>
            <a:ext cx="72" cy="1440000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667204" y="1777030"/>
            <a:ext cx="72" cy="1440000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71554" y="1730324"/>
            <a:ext cx="72" cy="1440000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" name="Google Shape;669;p31"/>
          <p:cNvGrpSpPr/>
          <p:nvPr/>
        </p:nvGrpSpPr>
        <p:grpSpPr>
          <a:xfrm>
            <a:off x="3442648" y="2634729"/>
            <a:ext cx="3140171" cy="285765"/>
            <a:chOff x="3793456" y="2318917"/>
            <a:chExt cx="2236713" cy="28576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18917"/>
              <a:ext cx="27156" cy="126323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56" y="2478360"/>
              <a:ext cx="2236713" cy="126322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rgbClr val="5CEC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" name="Google Shape;674;p31"/>
          <p:cNvSpPr/>
          <p:nvPr/>
        </p:nvSpPr>
        <p:spPr>
          <a:xfrm>
            <a:off x="3443238" y="2038181"/>
            <a:ext cx="45719" cy="122744"/>
          </a:xfrm>
          <a:custGeom>
            <a:avLst/>
            <a:gdLst/>
            <a:ahLst/>
            <a:cxnLst/>
            <a:rect l="l" t="t" r="r" b="b"/>
            <a:pathLst>
              <a:path w="40223" h="1475" extrusionOk="0">
                <a:moveTo>
                  <a:pt x="744" y="0"/>
                </a:moveTo>
                <a:cubicBezTo>
                  <a:pt x="340" y="0"/>
                  <a:pt x="13" y="328"/>
                  <a:pt x="0" y="744"/>
                </a:cubicBezTo>
                <a:cubicBezTo>
                  <a:pt x="0" y="1147"/>
                  <a:pt x="340" y="1475"/>
                  <a:pt x="744" y="1475"/>
                </a:cubicBezTo>
                <a:lnTo>
                  <a:pt x="39479" y="1475"/>
                </a:lnTo>
                <a:cubicBezTo>
                  <a:pt x="39895" y="1475"/>
                  <a:pt x="40222" y="1147"/>
                  <a:pt x="40222" y="744"/>
                </a:cubicBezTo>
                <a:cubicBezTo>
                  <a:pt x="40222" y="328"/>
                  <a:pt x="39895" y="0"/>
                  <a:pt x="39479" y="0"/>
                </a:cubicBezTo>
                <a:close/>
              </a:path>
            </a:pathLst>
          </a:custGeom>
          <a:solidFill>
            <a:srgbClr val="5CEC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916999" y="1809592"/>
            <a:ext cx="2445477" cy="4255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>
                <a:solidFill>
                  <a:srgbClr val="FFFF00"/>
                </a:solidFill>
              </a:rPr>
              <a:t>Total </a:t>
            </a:r>
            <a:r>
              <a:rPr lang="es-MX" sz="2000" dirty="0" err="1">
                <a:solidFill>
                  <a:srgbClr val="FFFF00"/>
                </a:solidFill>
              </a:rPr>
              <a:t>Blocking</a:t>
            </a:r>
            <a:r>
              <a:rPr lang="es-MX" sz="2000" dirty="0">
                <a:solidFill>
                  <a:srgbClr val="FFFF00"/>
                </a:solidFill>
              </a:rPr>
              <a:t> Time</a:t>
            </a:r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204175" y="2794172"/>
            <a:ext cx="2048884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 err="1">
                <a:solidFill>
                  <a:schemeClr val="accent2"/>
                </a:solidFill>
              </a:rPr>
              <a:t>Cumulative</a:t>
            </a:r>
            <a:r>
              <a:rPr lang="es-MX" sz="2000" dirty="0">
                <a:solidFill>
                  <a:schemeClr val="accent2"/>
                </a:solidFill>
              </a:rPr>
              <a:t> </a:t>
            </a:r>
            <a:r>
              <a:rPr lang="es-MX" sz="2000" dirty="0" err="1">
                <a:solidFill>
                  <a:schemeClr val="accent2"/>
                </a:solidFill>
              </a:rPr>
              <a:t>Layout</a:t>
            </a:r>
            <a:r>
              <a:rPr lang="es-MX" sz="2000" dirty="0">
                <a:solidFill>
                  <a:schemeClr val="accent2"/>
                </a:solidFill>
              </a:rPr>
              <a:t> Shift</a:t>
            </a:r>
          </a:p>
        </p:txBody>
      </p:sp>
      <p:sp>
        <p:nvSpPr>
          <p:cNvPr id="31" name="Google Shape;1002;p34">
            <a:extLst>
              <a:ext uri="{FF2B5EF4-FFF2-40B4-BE49-F238E27FC236}">
                <a16:creationId xmlns:a16="http://schemas.microsoft.com/office/drawing/2014/main" id="{F61C5C0E-7111-40D3-8D47-6B179D24549F}"/>
              </a:ext>
            </a:extLst>
          </p:cNvPr>
          <p:cNvSpPr txBox="1">
            <a:spLocks/>
          </p:cNvSpPr>
          <p:nvPr/>
        </p:nvSpPr>
        <p:spPr>
          <a:xfrm>
            <a:off x="2992026" y="3299049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0ms</a:t>
            </a:r>
          </a:p>
        </p:txBody>
      </p:sp>
      <p:sp>
        <p:nvSpPr>
          <p:cNvPr id="32" name="Google Shape;1002;p34">
            <a:extLst>
              <a:ext uri="{FF2B5EF4-FFF2-40B4-BE49-F238E27FC236}">
                <a16:creationId xmlns:a16="http://schemas.microsoft.com/office/drawing/2014/main" id="{98DCC52D-5F04-4F1F-945C-0E16369CFD53}"/>
              </a:ext>
            </a:extLst>
          </p:cNvPr>
          <p:cNvSpPr txBox="1">
            <a:spLocks/>
          </p:cNvSpPr>
          <p:nvPr/>
        </p:nvSpPr>
        <p:spPr>
          <a:xfrm>
            <a:off x="3957782" y="3347272"/>
            <a:ext cx="1141853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0.100ms</a:t>
            </a:r>
          </a:p>
        </p:txBody>
      </p:sp>
      <p:sp>
        <p:nvSpPr>
          <p:cNvPr id="33" name="Google Shape;1002;p34">
            <a:extLst>
              <a:ext uri="{FF2B5EF4-FFF2-40B4-BE49-F238E27FC236}">
                <a16:creationId xmlns:a16="http://schemas.microsoft.com/office/drawing/2014/main" id="{4050D6D7-7D69-4CBE-9D2F-419C59652784}"/>
              </a:ext>
            </a:extLst>
          </p:cNvPr>
          <p:cNvSpPr txBox="1">
            <a:spLocks/>
          </p:cNvSpPr>
          <p:nvPr/>
        </p:nvSpPr>
        <p:spPr>
          <a:xfrm>
            <a:off x="5154723" y="3347272"/>
            <a:ext cx="1184799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0.150ms</a:t>
            </a:r>
          </a:p>
        </p:txBody>
      </p:sp>
      <p:sp>
        <p:nvSpPr>
          <p:cNvPr id="34" name="Google Shape;1002;p34">
            <a:extLst>
              <a:ext uri="{FF2B5EF4-FFF2-40B4-BE49-F238E27FC236}">
                <a16:creationId xmlns:a16="http://schemas.microsoft.com/office/drawing/2014/main" id="{F0134C11-7DB7-4E41-9867-0839CB8CDDC8}"/>
              </a:ext>
            </a:extLst>
          </p:cNvPr>
          <p:cNvSpPr txBox="1">
            <a:spLocks/>
          </p:cNvSpPr>
          <p:nvPr/>
        </p:nvSpPr>
        <p:spPr>
          <a:xfrm>
            <a:off x="6374507" y="3347272"/>
            <a:ext cx="1104419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0.200ms</a:t>
            </a:r>
          </a:p>
        </p:txBody>
      </p:sp>
      <p:sp>
        <p:nvSpPr>
          <p:cNvPr id="38" name="Google Shape;674;p31">
            <a:extLst>
              <a:ext uri="{FF2B5EF4-FFF2-40B4-BE49-F238E27FC236}">
                <a16:creationId xmlns:a16="http://schemas.microsoft.com/office/drawing/2014/main" id="{E12F959A-CDB2-45DA-A7A7-DBF331885DE4}"/>
              </a:ext>
            </a:extLst>
          </p:cNvPr>
          <p:cNvSpPr/>
          <p:nvPr/>
        </p:nvSpPr>
        <p:spPr>
          <a:xfrm>
            <a:off x="3446376" y="1854767"/>
            <a:ext cx="684000" cy="122744"/>
          </a:xfrm>
          <a:custGeom>
            <a:avLst/>
            <a:gdLst/>
            <a:ahLst/>
            <a:cxnLst/>
            <a:rect l="l" t="t" r="r" b="b"/>
            <a:pathLst>
              <a:path w="40223" h="1475" extrusionOk="0">
                <a:moveTo>
                  <a:pt x="744" y="0"/>
                </a:moveTo>
                <a:cubicBezTo>
                  <a:pt x="340" y="0"/>
                  <a:pt x="13" y="328"/>
                  <a:pt x="0" y="744"/>
                </a:cubicBezTo>
                <a:cubicBezTo>
                  <a:pt x="0" y="1147"/>
                  <a:pt x="340" y="1475"/>
                  <a:pt x="744" y="1475"/>
                </a:cubicBezTo>
                <a:lnTo>
                  <a:pt x="39479" y="1475"/>
                </a:lnTo>
                <a:cubicBezTo>
                  <a:pt x="39895" y="1475"/>
                  <a:pt x="40222" y="1147"/>
                  <a:pt x="40222" y="744"/>
                </a:cubicBezTo>
                <a:cubicBezTo>
                  <a:pt x="40222" y="328"/>
                  <a:pt x="39895" y="0"/>
                  <a:pt x="3947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1002;p34">
            <a:extLst>
              <a:ext uri="{FF2B5EF4-FFF2-40B4-BE49-F238E27FC236}">
                <a16:creationId xmlns:a16="http://schemas.microsoft.com/office/drawing/2014/main" id="{40C6F841-4C48-45B7-A6B2-F67BB8FFBB77}"/>
              </a:ext>
            </a:extLst>
          </p:cNvPr>
          <p:cNvSpPr txBox="1">
            <a:spLocks/>
          </p:cNvSpPr>
          <p:nvPr/>
        </p:nvSpPr>
        <p:spPr>
          <a:xfrm>
            <a:off x="3794096" y="1548257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000" dirty="0">
                <a:solidFill>
                  <a:schemeClr val="tx2">
                    <a:lumMod val="50000"/>
                  </a:schemeClr>
                </a:solidFill>
                <a:latin typeface="Share Tech"/>
                <a:ea typeface="Share Tech"/>
                <a:cs typeface="Share Tech"/>
                <a:sym typeface="Share Tech"/>
              </a:rPr>
              <a:t>0.6s</a:t>
            </a:r>
          </a:p>
        </p:txBody>
      </p:sp>
      <p:sp>
        <p:nvSpPr>
          <p:cNvPr id="49" name="Google Shape;1002;p34">
            <a:extLst>
              <a:ext uri="{FF2B5EF4-FFF2-40B4-BE49-F238E27FC236}">
                <a16:creationId xmlns:a16="http://schemas.microsoft.com/office/drawing/2014/main" id="{B6985B6E-FC97-4FC5-88C0-4B0A2957B913}"/>
              </a:ext>
            </a:extLst>
          </p:cNvPr>
          <p:cNvSpPr txBox="1">
            <a:spLocks/>
          </p:cNvSpPr>
          <p:nvPr/>
        </p:nvSpPr>
        <p:spPr>
          <a:xfrm>
            <a:off x="3263656" y="1971488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000" dirty="0">
                <a:solidFill>
                  <a:srgbClr val="92D050"/>
                </a:solidFill>
                <a:latin typeface="Share Tech"/>
                <a:ea typeface="Share Tech"/>
                <a:cs typeface="Share Tech"/>
                <a:sym typeface="Share Tech"/>
              </a:rPr>
              <a:t>0ms</a:t>
            </a:r>
          </a:p>
        </p:txBody>
      </p:sp>
      <p:sp>
        <p:nvSpPr>
          <p:cNvPr id="54" name="Google Shape;681;p31">
            <a:extLst>
              <a:ext uri="{FF2B5EF4-FFF2-40B4-BE49-F238E27FC236}">
                <a16:creationId xmlns:a16="http://schemas.microsoft.com/office/drawing/2014/main" id="{E8F2DB8C-258F-415D-8BDA-6356D3ED6BBA}"/>
              </a:ext>
            </a:extLst>
          </p:cNvPr>
          <p:cNvSpPr txBox="1">
            <a:spLocks/>
          </p:cNvSpPr>
          <p:nvPr/>
        </p:nvSpPr>
        <p:spPr>
          <a:xfrm>
            <a:off x="2810157" y="4419235"/>
            <a:ext cx="1578562" cy="27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s-MX" sz="1200" dirty="0">
                <a:latin typeface="Maven Pro" panose="020B0604020202020204" charset="0"/>
              </a:rPr>
              <a:t>Antes de Optimizar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B483E06-CCEC-4D37-8165-0AC324728070}"/>
              </a:ext>
            </a:extLst>
          </p:cNvPr>
          <p:cNvSpPr/>
          <p:nvPr/>
        </p:nvSpPr>
        <p:spPr>
          <a:xfrm>
            <a:off x="2738157" y="4464246"/>
            <a:ext cx="144000" cy="144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6" name="Elipse 55">
            <a:extLst>
              <a:ext uri="{FF2B5EF4-FFF2-40B4-BE49-F238E27FC236}">
                <a16:creationId xmlns:a16="http://schemas.microsoft.com/office/drawing/2014/main" id="{0F8D5C04-06CD-4DD9-A213-EDFE80856A70}"/>
              </a:ext>
            </a:extLst>
          </p:cNvPr>
          <p:cNvSpPr/>
          <p:nvPr/>
        </p:nvSpPr>
        <p:spPr>
          <a:xfrm>
            <a:off x="5379831" y="4464246"/>
            <a:ext cx="144000" cy="144000"/>
          </a:xfrm>
          <a:prstGeom prst="ellipse">
            <a:avLst/>
          </a:prstGeom>
          <a:solidFill>
            <a:srgbClr val="5CEC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Google Shape;681;p31">
            <a:extLst>
              <a:ext uri="{FF2B5EF4-FFF2-40B4-BE49-F238E27FC236}">
                <a16:creationId xmlns:a16="http://schemas.microsoft.com/office/drawing/2014/main" id="{57AEB0CC-87EE-4B07-A002-1D43EBEA6B74}"/>
              </a:ext>
            </a:extLst>
          </p:cNvPr>
          <p:cNvSpPr txBox="1">
            <a:spLocks/>
          </p:cNvSpPr>
          <p:nvPr/>
        </p:nvSpPr>
        <p:spPr>
          <a:xfrm>
            <a:off x="5396252" y="4419234"/>
            <a:ext cx="1886539" cy="27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s-MX" sz="1200" dirty="0">
                <a:latin typeface="Maven Pro" panose="020B0604020202020204" charset="0"/>
              </a:rPr>
              <a:t>Después de Optimizar</a:t>
            </a:r>
          </a:p>
        </p:txBody>
      </p:sp>
      <p:sp>
        <p:nvSpPr>
          <p:cNvPr id="44" name="Google Shape;1002;p34">
            <a:extLst>
              <a:ext uri="{FF2B5EF4-FFF2-40B4-BE49-F238E27FC236}">
                <a16:creationId xmlns:a16="http://schemas.microsoft.com/office/drawing/2014/main" id="{06E720D8-A110-4D7E-B9FD-81B6F2C97E89}"/>
              </a:ext>
            </a:extLst>
          </p:cNvPr>
          <p:cNvSpPr txBox="1">
            <a:spLocks/>
          </p:cNvSpPr>
          <p:nvPr/>
        </p:nvSpPr>
        <p:spPr>
          <a:xfrm>
            <a:off x="3290900" y="2523872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000" dirty="0">
                <a:solidFill>
                  <a:srgbClr val="92D050"/>
                </a:solidFill>
                <a:latin typeface="Share Tech"/>
                <a:ea typeface="Share Tech"/>
                <a:cs typeface="Share Tech"/>
                <a:sym typeface="Share Tech"/>
              </a:rPr>
              <a:t>0ms</a:t>
            </a:r>
          </a:p>
        </p:txBody>
      </p:sp>
      <p:sp>
        <p:nvSpPr>
          <p:cNvPr id="45" name="Google Shape;1002;p34">
            <a:extLst>
              <a:ext uri="{FF2B5EF4-FFF2-40B4-BE49-F238E27FC236}">
                <a16:creationId xmlns:a16="http://schemas.microsoft.com/office/drawing/2014/main" id="{59AC68A9-90DF-4E09-9109-4084589B3B15}"/>
              </a:ext>
            </a:extLst>
          </p:cNvPr>
          <p:cNvSpPr txBox="1">
            <a:spLocks/>
          </p:cNvSpPr>
          <p:nvPr/>
        </p:nvSpPr>
        <p:spPr>
          <a:xfrm>
            <a:off x="5809842" y="2535610"/>
            <a:ext cx="112933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000" dirty="0">
                <a:solidFill>
                  <a:schemeClr val="tx2">
                    <a:lumMod val="50000"/>
                  </a:schemeClr>
                </a:solidFill>
                <a:latin typeface="Share Tech"/>
                <a:ea typeface="Share Tech"/>
                <a:cs typeface="Share Tech"/>
                <a:sym typeface="Share Tech"/>
              </a:rPr>
              <a:t>0.184ms</a:t>
            </a:r>
          </a:p>
        </p:txBody>
      </p:sp>
    </p:spTree>
    <p:extLst>
      <p:ext uri="{BB962C8B-B14F-4D97-AF65-F5344CB8AC3E}">
        <p14:creationId xmlns:p14="http://schemas.microsoft.com/office/powerpoint/2010/main" val="380805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Google Shape;169;p24">
            <a:extLst>
              <a:ext uri="{FF2B5EF4-FFF2-40B4-BE49-F238E27FC236}">
                <a16:creationId xmlns:a16="http://schemas.microsoft.com/office/drawing/2014/main" id="{61EA3BA8-E22F-4ECE-958B-573CEAE71F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3926589"/>
              </p:ext>
            </p:extLst>
          </p:nvPr>
        </p:nvGraphicFramePr>
        <p:xfrm>
          <a:off x="1530032" y="1878440"/>
          <a:ext cx="6083936" cy="18592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591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7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877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Antes de optimizar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Después de optimizar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Carga del contenido del DOM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212</a:t>
                      </a: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ms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171ms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Página cargada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275ms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208ms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Página Cargada Completamente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360ms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358ms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Solicitudes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63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24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4279550"/>
                  </a:ext>
                </a:extLst>
              </a:tr>
            </a:tbl>
          </a:graphicData>
        </a:graphic>
      </p:graphicFrame>
      <p:sp>
        <p:nvSpPr>
          <p:cNvPr id="4" name="Google Shape;479;p27">
            <a:extLst>
              <a:ext uri="{FF2B5EF4-FFF2-40B4-BE49-F238E27FC236}">
                <a16:creationId xmlns:a16="http://schemas.microsoft.com/office/drawing/2014/main" id="{9ECF7B39-0F37-41BF-A901-20F15ABCF4C8}"/>
              </a:ext>
            </a:extLst>
          </p:cNvPr>
          <p:cNvSpPr txBox="1">
            <a:spLocks/>
          </p:cNvSpPr>
          <p:nvPr/>
        </p:nvSpPr>
        <p:spPr>
          <a:xfrm>
            <a:off x="209036" y="317264"/>
            <a:ext cx="509532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s-MX" sz="2400" dirty="0">
                <a:solidFill>
                  <a:schemeClr val="bg1"/>
                </a:solidFill>
              </a:rPr>
              <a:t>TIEMPO DE CARGA DE LA PÁGINA</a:t>
            </a:r>
          </a:p>
        </p:txBody>
      </p:sp>
    </p:spTree>
    <p:extLst>
      <p:ext uri="{BB962C8B-B14F-4D97-AF65-F5344CB8AC3E}">
        <p14:creationId xmlns:p14="http://schemas.microsoft.com/office/powerpoint/2010/main" val="2588133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Google Shape;169;p24">
            <a:extLst>
              <a:ext uri="{FF2B5EF4-FFF2-40B4-BE49-F238E27FC236}">
                <a16:creationId xmlns:a16="http://schemas.microsoft.com/office/drawing/2014/main" id="{61EA3BA8-E22F-4ECE-958B-573CEAE71F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6832626"/>
              </p:ext>
            </p:extLst>
          </p:nvPr>
        </p:nvGraphicFramePr>
        <p:xfrm>
          <a:off x="441789" y="1001116"/>
          <a:ext cx="8049242" cy="36574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821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69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08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9265">
                  <a:extLst>
                    <a:ext uri="{9D8B030D-6E8A-4147-A177-3AD203B41FA5}">
                      <a16:colId xmlns:a16="http://schemas.microsoft.com/office/drawing/2014/main" val="2981528600"/>
                    </a:ext>
                  </a:extLst>
                </a:gridCol>
              </a:tblGrid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Nombre de Archivo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antes de optimizar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después de optimizar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% de reducción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i</a:t>
                      </a:r>
                      <a:r>
                        <a:rPr lang="en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ndex.html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5.39 KB (5,527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4.19 KB (4,299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22.21% 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style.css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11.8 KB (12,140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 KB (7172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26.69%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m</a:t>
                      </a:r>
                      <a:r>
                        <a:rPr lang="en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ain.js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15.7 KB (16,084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9.91 KB (10,155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36.86%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bootstrap.min.css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157 KB (161,205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157 KB (161,160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0.03%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427955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bootstrap.bundle.min.js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82.4 KB (84,384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82.1 KB (84,092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3.35%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3394528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jquery.min.js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87.3 KB (89,478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87.2 KB (89,390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0.1%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160381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b="0" i="0" u="none" strike="noStrike" cap="none" dirty="0">
                          <a:solidFill>
                            <a:schemeClr val="lt2"/>
                          </a:solidFill>
                          <a:latin typeface="Quicksand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jquery.easing.min.js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2.47 KB (2,532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Ya esta minimizado.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0%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747952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jquery.sticky.js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9.51 KB (9,748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3.91 KB (4,012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58.85%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7391355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owl.carousel.min.js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43.3 KB (44,348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43.1 KB (44,176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0.39%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628732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superfish.min.js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4.40 KB (4,508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4.16 KB (4,270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5.28%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96082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 err="1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wow.min,js</a:t>
                      </a:r>
                      <a:endParaRPr lang="es-MX"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7.96 KB (8,159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7.85 KB (8,048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1.36%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8601001"/>
                  </a:ext>
                </a:extLst>
              </a:tr>
            </a:tbl>
          </a:graphicData>
        </a:graphic>
      </p:graphicFrame>
      <p:sp>
        <p:nvSpPr>
          <p:cNvPr id="4" name="Google Shape;479;p27">
            <a:extLst>
              <a:ext uri="{FF2B5EF4-FFF2-40B4-BE49-F238E27FC236}">
                <a16:creationId xmlns:a16="http://schemas.microsoft.com/office/drawing/2014/main" id="{9ECF7B39-0F37-41BF-A901-20F15ABCF4C8}"/>
              </a:ext>
            </a:extLst>
          </p:cNvPr>
          <p:cNvSpPr txBox="1">
            <a:spLocks/>
          </p:cNvSpPr>
          <p:nvPr/>
        </p:nvSpPr>
        <p:spPr>
          <a:xfrm>
            <a:off x="209036" y="317264"/>
            <a:ext cx="509532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s-MX" sz="2400" dirty="0">
                <a:solidFill>
                  <a:schemeClr val="bg1"/>
                </a:solidFill>
              </a:rPr>
              <a:t>TAMAÑO DE LA PÁGINA</a:t>
            </a:r>
          </a:p>
        </p:txBody>
      </p:sp>
      <p:pic>
        <p:nvPicPr>
          <p:cNvPr id="2050" name="Picture 2" descr="Icono Archivo de extensión html Gratis de File Extension Names Vol 5 Icons">
            <a:extLst>
              <a:ext uri="{FF2B5EF4-FFF2-40B4-BE49-F238E27FC236}">
                <a16:creationId xmlns:a16="http://schemas.microsoft.com/office/drawing/2014/main" id="{D07DC868-A64E-4E8C-A9B6-0462778F1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1265" y="1340425"/>
            <a:ext cx="223407" cy="22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ownload icon css 3 svg eps png psd ai logo vector color free - el fonts  vectors">
            <a:extLst>
              <a:ext uri="{FF2B5EF4-FFF2-40B4-BE49-F238E27FC236}">
                <a16:creationId xmlns:a16="http://schemas.microsoft.com/office/drawing/2014/main" id="{132E0491-AB71-4CA8-8C6C-DE3ADC6AF6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72507" y="1642894"/>
            <a:ext cx="191782" cy="22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JavaScript-icon | Brands JA - JZ">
            <a:extLst>
              <a:ext uri="{FF2B5EF4-FFF2-40B4-BE49-F238E27FC236}">
                <a16:creationId xmlns:a16="http://schemas.microsoft.com/office/drawing/2014/main" id="{2D51B550-8D62-4CAD-B241-2B30FB94F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1972353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JavaScript-icon | Brands JA - JZ">
            <a:extLst>
              <a:ext uri="{FF2B5EF4-FFF2-40B4-BE49-F238E27FC236}">
                <a16:creationId xmlns:a16="http://schemas.microsoft.com/office/drawing/2014/main" id="{6100E395-DB8A-4D83-8A17-DE6D9CCF0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2571750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4" descr="JavaScript-icon | Brands JA - JZ">
            <a:extLst>
              <a:ext uri="{FF2B5EF4-FFF2-40B4-BE49-F238E27FC236}">
                <a16:creationId xmlns:a16="http://schemas.microsoft.com/office/drawing/2014/main" id="{95EF1394-99C0-4C44-86B8-EEC31DEDC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2869584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4" descr="JavaScript-icon | Brands JA - JZ">
            <a:extLst>
              <a:ext uri="{FF2B5EF4-FFF2-40B4-BE49-F238E27FC236}">
                <a16:creationId xmlns:a16="http://schemas.microsoft.com/office/drawing/2014/main" id="{4B00943D-C97A-471C-BE3B-6847F4402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3181309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4" descr="JavaScript-icon | Brands JA - JZ">
            <a:extLst>
              <a:ext uri="{FF2B5EF4-FFF2-40B4-BE49-F238E27FC236}">
                <a16:creationId xmlns:a16="http://schemas.microsoft.com/office/drawing/2014/main" id="{4EABBD0F-BB96-467D-9EA6-DAE48A4DA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3483778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4" descr="JavaScript-icon | Brands JA - JZ">
            <a:extLst>
              <a:ext uri="{FF2B5EF4-FFF2-40B4-BE49-F238E27FC236}">
                <a16:creationId xmlns:a16="http://schemas.microsoft.com/office/drawing/2014/main" id="{440715FE-F244-442F-99EB-C0080993B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3813142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JavaScript-icon | Brands JA - JZ">
            <a:extLst>
              <a:ext uri="{FF2B5EF4-FFF2-40B4-BE49-F238E27FC236}">
                <a16:creationId xmlns:a16="http://schemas.microsoft.com/office/drawing/2014/main" id="{3A90BEC2-2853-4B50-A800-CD2E03D56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4110976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4" descr="JavaScript-icon | Brands JA - JZ">
            <a:extLst>
              <a:ext uri="{FF2B5EF4-FFF2-40B4-BE49-F238E27FC236}">
                <a16:creationId xmlns:a16="http://schemas.microsoft.com/office/drawing/2014/main" id="{2F3FEA36-F591-47D7-AEB1-09B09E818E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4384786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download icon css 3 svg eps png psd ai logo vector color free - el fonts  vectors">
            <a:extLst>
              <a:ext uri="{FF2B5EF4-FFF2-40B4-BE49-F238E27FC236}">
                <a16:creationId xmlns:a16="http://schemas.microsoft.com/office/drawing/2014/main" id="{30048357-42C1-4B2F-91F6-19ED77B1EF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72507" y="2268528"/>
            <a:ext cx="191782" cy="22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5844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Google Shape;169;p24">
            <a:extLst>
              <a:ext uri="{FF2B5EF4-FFF2-40B4-BE49-F238E27FC236}">
                <a16:creationId xmlns:a16="http://schemas.microsoft.com/office/drawing/2014/main" id="{61EA3BA8-E22F-4ECE-958B-573CEAE71F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1216362"/>
              </p:ext>
            </p:extLst>
          </p:nvPr>
        </p:nvGraphicFramePr>
        <p:xfrm>
          <a:off x="929923" y="1166062"/>
          <a:ext cx="7541230" cy="16915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570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7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35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3572">
                  <a:extLst>
                    <a:ext uri="{9D8B030D-6E8A-4147-A177-3AD203B41FA5}">
                      <a16:colId xmlns:a16="http://schemas.microsoft.com/office/drawing/2014/main" val="2981528600"/>
                    </a:ext>
                  </a:extLst>
                </a:gridCol>
              </a:tblGrid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Nombre de Archivo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antes de optimizar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después de optimizar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% de reducción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background2.png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198 KB (203,579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140 KB (143, 426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29.54% 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 err="1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default..png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53.9 KB (55,244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 KB (7172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74.24%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favicon.png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54.3 KB(55671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9.91 KB (10,155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69.47%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logo.gif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434 KB (445,101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157 KB (161,160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76.43% 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4279550"/>
                  </a:ext>
                </a:extLst>
              </a:tr>
            </a:tbl>
          </a:graphicData>
        </a:graphic>
      </p:graphicFrame>
      <p:sp>
        <p:nvSpPr>
          <p:cNvPr id="4" name="Google Shape;479;p27">
            <a:extLst>
              <a:ext uri="{FF2B5EF4-FFF2-40B4-BE49-F238E27FC236}">
                <a16:creationId xmlns:a16="http://schemas.microsoft.com/office/drawing/2014/main" id="{9ECF7B39-0F37-41BF-A901-20F15ABCF4C8}"/>
              </a:ext>
            </a:extLst>
          </p:cNvPr>
          <p:cNvSpPr txBox="1">
            <a:spLocks/>
          </p:cNvSpPr>
          <p:nvPr/>
        </p:nvSpPr>
        <p:spPr>
          <a:xfrm>
            <a:off x="209036" y="317264"/>
            <a:ext cx="509532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s-MX" sz="2400" dirty="0">
                <a:solidFill>
                  <a:schemeClr val="bg1"/>
                </a:solidFill>
              </a:rPr>
              <a:t>TAMAÑO DE LA PÁGINA</a:t>
            </a:r>
          </a:p>
        </p:txBody>
      </p:sp>
      <p:graphicFrame>
        <p:nvGraphicFramePr>
          <p:cNvPr id="5" name="Google Shape;169;p24">
            <a:extLst>
              <a:ext uri="{FF2B5EF4-FFF2-40B4-BE49-F238E27FC236}">
                <a16:creationId xmlns:a16="http://schemas.microsoft.com/office/drawing/2014/main" id="{51FB2584-7D4A-477A-AE59-085A4F1E39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1625860"/>
              </p:ext>
            </p:extLst>
          </p:nvPr>
        </p:nvGraphicFramePr>
        <p:xfrm>
          <a:off x="1879590" y="3588828"/>
          <a:ext cx="5641896" cy="7772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432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93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9335">
                  <a:extLst>
                    <a:ext uri="{9D8B030D-6E8A-4147-A177-3AD203B41FA5}">
                      <a16:colId xmlns:a16="http://schemas.microsoft.com/office/drawing/2014/main" val="2981528600"/>
                    </a:ext>
                  </a:extLst>
                </a:gridCol>
              </a:tblGrid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Original de la Vista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después de optimizar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% de reducción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1.5MB (1,480,087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914kB(913,770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38.27%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028" name="Picture 4" descr="Iconos Image - Descarga Vectores Dratis, PNG, SVG, GIF">
            <a:extLst>
              <a:ext uri="{FF2B5EF4-FFF2-40B4-BE49-F238E27FC236}">
                <a16:creationId xmlns:a16="http://schemas.microsoft.com/office/drawing/2014/main" id="{BF4222D4-8316-41AA-A59A-02F8A6B21E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39750" y="1670833"/>
            <a:ext cx="265481" cy="23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conos Image - Descarga Vectores Dratis, PNG, SVG, GIF">
            <a:extLst>
              <a:ext uri="{FF2B5EF4-FFF2-40B4-BE49-F238E27FC236}">
                <a16:creationId xmlns:a16="http://schemas.microsoft.com/office/drawing/2014/main" id="{2F8BF512-DE3F-4A54-9E5E-D911848710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39749" y="1989091"/>
            <a:ext cx="265481" cy="23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conos Image - Descarga Vectores Dratis, PNG, SVG, GIF">
            <a:extLst>
              <a:ext uri="{FF2B5EF4-FFF2-40B4-BE49-F238E27FC236}">
                <a16:creationId xmlns:a16="http://schemas.microsoft.com/office/drawing/2014/main" id="{BBB35FFB-22A8-4C8B-9C74-C08D800E5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39748" y="2274299"/>
            <a:ext cx="265481" cy="23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Iconos Image - Descarga Vectores Dratis, PNG, SVG, GIF">
            <a:extLst>
              <a:ext uri="{FF2B5EF4-FFF2-40B4-BE49-F238E27FC236}">
                <a16:creationId xmlns:a16="http://schemas.microsoft.com/office/drawing/2014/main" id="{27E17298-243C-4647-9DA5-0EF019E781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39747" y="2592557"/>
            <a:ext cx="265481" cy="23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2734439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622</Words>
  <Application>Microsoft Office PowerPoint</Application>
  <PresentationFormat>Presentación en pantalla (16:9)</PresentationFormat>
  <Paragraphs>152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20" baseType="lpstr">
      <vt:lpstr>Arial</vt:lpstr>
      <vt:lpstr>Quicksand</vt:lpstr>
      <vt:lpstr>Fira Sans Extra Condensed Medium</vt:lpstr>
      <vt:lpstr>Calibri</vt:lpstr>
      <vt:lpstr>Maven Pro</vt:lpstr>
      <vt:lpstr>Advent Pro SemiBold</vt:lpstr>
      <vt:lpstr>Share Tech</vt:lpstr>
      <vt:lpstr>Fira Sans Condensed Medium</vt:lpstr>
      <vt:lpstr>Data Science Consulting by Slidesgo</vt:lpstr>
      <vt:lpstr>Presentación de PowerPoint</vt:lpstr>
      <vt:lpstr>SNEAK PEEK</vt:lpstr>
      <vt:lpstr>SPEED INDEX</vt:lpstr>
      <vt:lpstr>TOTAL BLOCKING TIME</vt:lpstr>
      <vt:lpstr>First Contentful Paint</vt:lpstr>
      <vt:lpstr>Total Blocking Time</vt:lpstr>
      <vt:lpstr>Presentación de PowerPoint</vt:lpstr>
      <vt:lpstr>Presentación de PowerPoint</vt:lpstr>
      <vt:lpstr>Presentación de PowerPoint</vt:lpstr>
      <vt:lpstr>RESULTADOS DE LIGHTHOUSE</vt:lpstr>
      <vt:lpstr>ACCIONES APLICADAS DE OPTIMIZACIÓN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 Lavalle</dc:creator>
  <cp:lastModifiedBy>VICTOR MANUEL LAVALLE CANTON</cp:lastModifiedBy>
  <cp:revision>37</cp:revision>
  <dcterms:modified xsi:type="dcterms:W3CDTF">2021-05-27T03:01:20Z</dcterms:modified>
</cp:coreProperties>
</file>